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aleway"/>
      <p:regular r:id="rId59"/>
      <p:bold r:id="rId60"/>
      <p:italic r:id="rId61"/>
      <p:boldItalic r:id="rId62"/>
    </p:embeddedFont>
    <p:embeddedFont>
      <p:font typeface="Lato"/>
      <p:regular r:id="rId63"/>
      <p:bold r:id="rId64"/>
      <p:italic r:id="rId65"/>
      <p:boldItalic r:id="rId66"/>
    </p:embeddedFont>
    <p:embeddedFont>
      <p:font typeface="Comfortaa"/>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417">
          <p15:clr>
            <a:srgbClr val="9AA0A6"/>
          </p15:clr>
        </p15:guide>
        <p15:guide id="4" pos="485">
          <p15:clr>
            <a:srgbClr val="9AA0A6"/>
          </p15:clr>
        </p15:guide>
        <p15:guide id="5" pos="4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F587BA-F6B6-4167-BBD3-91DF81C441F2}">
  <a:tblStyle styleId="{C4F587BA-F6B6-4167-BBD3-91DF81C441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417" orient="horz"/>
        <p:guide pos="485"/>
        <p:guide pos="4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boldItalic.fntdata"/><Relationship Id="rId61" Type="http://schemas.openxmlformats.org/officeDocument/2006/relationships/font" Target="fonts/Raleway-italic.fntdata"/><Relationship Id="rId20" Type="http://schemas.openxmlformats.org/officeDocument/2006/relationships/slide" Target="slides/slide14.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6.xml"/><Relationship Id="rId66" Type="http://schemas.openxmlformats.org/officeDocument/2006/relationships/font" Target="fonts/Lato-boldItalic.fntdata"/><Relationship Id="rId21" Type="http://schemas.openxmlformats.org/officeDocument/2006/relationships/slide" Target="slides/slide15.xml"/><Relationship Id="rId65" Type="http://schemas.openxmlformats.org/officeDocument/2006/relationships/font" Target="fonts/Lato-italic.fntdata"/><Relationship Id="rId24" Type="http://schemas.openxmlformats.org/officeDocument/2006/relationships/slide" Target="slides/slide18.xml"/><Relationship Id="rId68" Type="http://schemas.openxmlformats.org/officeDocument/2006/relationships/font" Target="fonts/Comfortaa-bold.fntdata"/><Relationship Id="rId23" Type="http://schemas.openxmlformats.org/officeDocument/2006/relationships/slide" Target="slides/slide17.xml"/><Relationship Id="rId67" Type="http://schemas.openxmlformats.org/officeDocument/2006/relationships/font" Target="fonts/Comfortaa-regular.fntdata"/><Relationship Id="rId60" Type="http://schemas.openxmlformats.org/officeDocument/2006/relationships/font" Target="fonts/Raleway-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613f2973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613f2973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76d91524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76d91524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7af65bb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7af65bb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6413a90a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6413a90a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nous dans notre travail, nous utilisons Git</a:t>
            </a:r>
            <a:endParaRPr/>
          </a:p>
          <a:p>
            <a:pPr indent="0" lvl="0" marL="0" rtl="0" algn="l">
              <a:spcBef>
                <a:spcPts val="0"/>
              </a:spcBef>
              <a:spcAft>
                <a:spcPts val="0"/>
              </a:spcAft>
              <a:buNone/>
            </a:pPr>
            <a:r>
              <a:rPr lang="fr"/>
              <a:t>Le versionning qqcé </a:t>
            </a:r>
            <a:endParaRPr/>
          </a:p>
          <a:p>
            <a:pPr indent="0" lvl="0" marL="0" rtl="0" algn="l">
              <a:spcBef>
                <a:spcPts val="0"/>
              </a:spcBef>
              <a:spcAft>
                <a:spcPts val="0"/>
              </a:spcAft>
              <a:buNone/>
            </a:pPr>
            <a:r>
              <a:rPr lang="fr"/>
              <a:t>c’est un outil de suivi, qui enregistre et gere les evolutions d’un projet. </a:t>
            </a:r>
            <a:endParaRPr/>
          </a:p>
          <a:p>
            <a:pPr indent="0" lvl="0" marL="0" rtl="0" algn="l">
              <a:spcBef>
                <a:spcPts val="0"/>
              </a:spcBef>
              <a:spcAft>
                <a:spcPts val="0"/>
              </a:spcAft>
              <a:buNone/>
            </a:pPr>
            <a:r>
              <a:rPr lang="fr"/>
              <a:t>Il sert aussi d’historique, donnant ainsi la possibilité de revenir a des versions passées en cas de bug ou d’erreur.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478504a8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3478504a8a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entend souvent plus parler de Git hub </a:t>
            </a:r>
            <a:endParaRPr/>
          </a:p>
          <a:p>
            <a:pPr indent="0" lvl="0" marL="0" rtl="0" algn="l">
              <a:spcBef>
                <a:spcPts val="0"/>
              </a:spcBef>
              <a:spcAft>
                <a:spcPts val="0"/>
              </a:spcAft>
              <a:buNone/>
            </a:pPr>
            <a:r>
              <a:rPr lang="fr"/>
              <a:t>C’est une plateforme qui sert a heberger les versions que Git à enregisté. C’est un entrepot qui rend facile le partage de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478504a8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478504a8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j’ai listé 4 atouts qui me semblent </a:t>
            </a:r>
            <a:r>
              <a:rPr lang="fr"/>
              <a:t>être</a:t>
            </a:r>
            <a:r>
              <a:rPr lang="fr"/>
              <a:t> majeurs. </a:t>
            </a:r>
            <a:endParaRPr/>
          </a:p>
          <a:p>
            <a:pPr indent="0" lvl="0" marL="0" rtl="0" algn="l">
              <a:spcBef>
                <a:spcPts val="0"/>
              </a:spcBef>
              <a:spcAft>
                <a:spcPts val="0"/>
              </a:spcAft>
              <a:buNone/>
            </a:pPr>
            <a:r>
              <a:rPr lang="fr"/>
              <a:t>C’est une time machine qui permet de se prémunir contre les erreurs potentielles.</a:t>
            </a:r>
            <a:endParaRPr/>
          </a:p>
          <a:p>
            <a:pPr indent="0" lvl="0" marL="0" rtl="0" algn="l">
              <a:spcBef>
                <a:spcPts val="0"/>
              </a:spcBef>
              <a:spcAft>
                <a:spcPts val="0"/>
              </a:spcAft>
              <a:buNone/>
            </a:pPr>
            <a:r>
              <a:rPr lang="fr"/>
              <a:t>C’est un outil qui dont la capacité à travailler à plusieurs en mm temps sur un </a:t>
            </a:r>
            <a:r>
              <a:rPr lang="fr"/>
              <a:t>même</a:t>
            </a:r>
            <a:r>
              <a:rPr lang="fr"/>
              <a:t> projet via un </a:t>
            </a:r>
            <a:r>
              <a:rPr lang="fr"/>
              <a:t>système</a:t>
            </a:r>
            <a:r>
              <a:rPr lang="fr"/>
              <a:t> de branches, je vais revenir dessus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C’est une communauté de plus de 80 M utilisateurs, qui grossit encore d’années en a</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un autre avantage et ps des moindre, il ne </a:t>
            </a:r>
            <a:r>
              <a:rPr lang="fr"/>
              <a:t>coûte</a:t>
            </a:r>
            <a:r>
              <a:rPr lang="fr"/>
              <a:t> rien sous certaines conditions.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478504a8a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3478504a8a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478504a8a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478504a8a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478504a8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3478504a8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478504a8a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478504a8a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478504a8a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478504a8a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478504a8a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478504a8a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613f2973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613f2973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613f2973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3613f2973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613f2973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613f2973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613f2973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3613f2973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478504a8a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478504a8a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graph : recherche google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478504a8a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478504a8a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478504a8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478504a8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478504a8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3478504a8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61cd4a405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61cd4a405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478504a8a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3478504a8a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800">
                <a:solidFill>
                  <a:schemeClr val="dk1"/>
                </a:solidFill>
                <a:latin typeface="Lato"/>
                <a:ea typeface="Lato"/>
                <a:cs typeface="Lato"/>
                <a:sym typeface="Lato"/>
              </a:rPr>
              <a:t>1.</a:t>
            </a:r>
            <a:r>
              <a:rPr lang="fr" sz="800">
                <a:solidFill>
                  <a:schemeClr val="dk1"/>
                </a:solidFill>
                <a:latin typeface="Lato"/>
                <a:ea typeface="Lato"/>
                <a:cs typeface="Lato"/>
                <a:sym typeface="Lato"/>
              </a:rPr>
              <a:t>Comme dit précédemment, Jupyter permet de combiner le code et les explications avec, en plus, l’interactivité de l’application. Il s’agit donc de l’outil idéal pour tout dataist afin de fluidifier son workflow.</a:t>
            </a:r>
            <a:endParaRPr sz="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fr" sz="800">
                <a:solidFill>
                  <a:schemeClr val="dk1"/>
                </a:solidFill>
                <a:latin typeface="Lato"/>
                <a:ea typeface="Lato"/>
                <a:cs typeface="Lato"/>
                <a:sym typeface="Lato"/>
              </a:rPr>
              <a:t>2.Il est couramment utilisé pour les mathématiques ou autre projet de recherche impliquant des visualisations de données ou formules. Jupyter Notebook permet de partager très facilement une visualisation de manière interactive.</a:t>
            </a:r>
            <a:endParaRPr sz="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fr" sz="800">
                <a:solidFill>
                  <a:schemeClr val="dk1"/>
                </a:solidFill>
                <a:latin typeface="Lato"/>
                <a:ea typeface="Lato"/>
                <a:cs typeface="Lato"/>
                <a:sym typeface="Lato"/>
              </a:rPr>
              <a:t>3. Il trouve également son utilité dans des billets de blog, ainsi les lecteurs peuvent télécharger le fichier et reproduire l’expérience aisément.</a:t>
            </a:r>
            <a:endParaRPr sz="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fr" sz="800">
                <a:solidFill>
                  <a:schemeClr val="dk1"/>
                </a:solidFill>
                <a:latin typeface="Lato"/>
                <a:ea typeface="Lato"/>
                <a:cs typeface="Lato"/>
                <a:sym typeface="Lato"/>
              </a:rPr>
              <a:t>La documentation est aussi un point fort de Jupyter, son interactivité permet d’être utilisé comme un bac à sable interactif pour faciliter la compréhension d’un module.</a:t>
            </a:r>
            <a:endParaRPr sz="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800">
              <a:solidFill>
                <a:schemeClr val="dk1"/>
              </a:solidFill>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3478504a8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3478504a8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478504a8a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478504a8a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3478504a8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3478504a8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478504a8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3478504a8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3478504a8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3478504a8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3613f2973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3613f2973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478504a8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3478504a8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3478504a8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3478504a8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mener à bien ce projet, nous aurons besoin de :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Notez bien que ces métiers sont encore aujourd’hui poreux, la plupart des </a:t>
            </a:r>
            <a:r>
              <a:rPr lang="fr"/>
              <a:t>professionnels</a:t>
            </a:r>
            <a:r>
              <a:rPr lang="fr"/>
              <a:t> de la data ont de multiples casquettes.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Nous vous proposons une équipe combinant tous les métiers dont vous avez besoin.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f88252dc4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f88252dc4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John, notre veteran de l’infrastructure.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f88252dc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f88252dc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Juan notre expert international reconnu</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Joanna, notre chef d’orchestre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478504a8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478504a8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3478504a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3478504a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J’aime l’argent.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478504a8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478504a8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478504a8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478504a8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Afin de mener la réalisation de ce projet à bien, nous allons utiliser de nombreux outils que nous allons vous présenter.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613f2973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613f2973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613f2973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613f2973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latin typeface="Raleway"/>
                <a:ea typeface="Raleway"/>
                <a:cs typeface="Raleway"/>
                <a:sym typeface="Raleway"/>
              </a:rPr>
              <a:t>Confidentiel</a:t>
            </a:r>
            <a:endParaRPr b="1"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8" name="Shape 108"/>
        <p:cNvGrpSpPr/>
        <p:nvPr/>
      </p:nvGrpSpPr>
      <p:grpSpPr>
        <a:xfrm>
          <a:off x="0" y="0"/>
          <a:ext cx="0" cy="0"/>
          <a:chOff x="0" y="0"/>
          <a:chExt cx="0" cy="0"/>
        </a:xfrm>
      </p:grpSpPr>
      <p:grpSp>
        <p:nvGrpSpPr>
          <p:cNvPr id="109" name="Google Shape;109;p11"/>
          <p:cNvGrpSpPr/>
          <p:nvPr/>
        </p:nvGrpSpPr>
        <p:grpSpPr>
          <a:xfrm>
            <a:off x="830392" y="4169130"/>
            <a:ext cx="745763" cy="45826"/>
            <a:chOff x="4580561" y="2589004"/>
            <a:chExt cx="1064464" cy="25200"/>
          </a:xfrm>
        </p:grpSpPr>
        <p:sp>
          <p:nvSpPr>
            <p:cNvPr id="110" name="Google Shape;110;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3" name="Google Shape;113;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14" name="Google Shape;114;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2"/>
          <p:cNvGrpSpPr/>
          <p:nvPr/>
        </p:nvGrpSpPr>
        <p:grpSpPr>
          <a:xfrm>
            <a:off x="830392" y="1191256"/>
            <a:ext cx="745763" cy="45826"/>
            <a:chOff x="4580561" y="2589004"/>
            <a:chExt cx="1064464" cy="25200"/>
          </a:xfrm>
        </p:grpSpPr>
        <p:sp>
          <p:nvSpPr>
            <p:cNvPr id="121" name="Google Shape;121;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4" name="Google Shape;124;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5" name="Google Shape;125;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6" name="Google Shape;126;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27" name="Google Shape;127;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3" name="Google Shape;133;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34" name="Google Shape;134;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8" name="Shape 138"/>
        <p:cNvGrpSpPr/>
        <p:nvPr/>
      </p:nvGrpSpPr>
      <p:grpSpPr>
        <a:xfrm>
          <a:off x="0" y="0"/>
          <a:ext cx="0" cy="0"/>
          <a:chOff x="0" y="0"/>
          <a:chExt cx="0" cy="0"/>
        </a:xfrm>
      </p:grpSpPr>
      <p:grpSp>
        <p:nvGrpSpPr>
          <p:cNvPr id="139" name="Google Shape;139;p14"/>
          <p:cNvGrpSpPr/>
          <p:nvPr/>
        </p:nvGrpSpPr>
        <p:grpSpPr>
          <a:xfrm>
            <a:off x="830392" y="4169130"/>
            <a:ext cx="745763" cy="45826"/>
            <a:chOff x="4580561" y="2589004"/>
            <a:chExt cx="1064464" cy="25200"/>
          </a:xfrm>
        </p:grpSpPr>
        <p:sp>
          <p:nvSpPr>
            <p:cNvPr id="140" name="Google Shape;140;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3" name="Google Shape;143;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4" name="Google Shape;14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45" name="Google Shape;145;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 name="Shape 149"/>
        <p:cNvGrpSpPr/>
        <p:nvPr/>
      </p:nvGrpSpPr>
      <p:grpSpPr>
        <a:xfrm>
          <a:off x="0" y="0"/>
          <a:ext cx="0" cy="0"/>
          <a:chOff x="0" y="0"/>
          <a:chExt cx="0" cy="0"/>
        </a:xfrm>
      </p:grpSpPr>
      <p:sp>
        <p:nvSpPr>
          <p:cNvPr id="150" name="Google Shape;150;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51" name="Google Shape;151;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5" name="Shape 155"/>
        <p:cNvGrpSpPr/>
        <p:nvPr/>
      </p:nvGrpSpPr>
      <p:grpSpPr>
        <a:xfrm>
          <a:off x="0" y="0"/>
          <a:ext cx="0" cy="0"/>
          <a:chOff x="0" y="0"/>
          <a:chExt cx="0" cy="0"/>
        </a:xfrm>
      </p:grpSpPr>
      <p:sp>
        <p:nvSpPr>
          <p:cNvPr id="156" name="Google Shape;156;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7" name="Google Shape;15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58" name="Google Shape;158;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FFFF"/>
                </a:solidFill>
                <a:latin typeface="Raleway"/>
                <a:ea typeface="Raleway"/>
                <a:cs typeface="Raleway"/>
                <a:sym typeface="Raleway"/>
              </a:rPr>
              <a:t>Confidentiel</a:t>
            </a:r>
            <a:endParaRPr b="1" sz="600">
              <a:solidFill>
                <a:srgbClr val="FFFFFF"/>
              </a:solidFill>
              <a:latin typeface="Raleway"/>
              <a:ea typeface="Raleway"/>
              <a:cs typeface="Raleway"/>
              <a:sym typeface="Raleway"/>
            </a:endParaRPr>
          </a:p>
        </p:txBody>
      </p:sp>
      <p:sp>
        <p:nvSpPr>
          <p:cNvPr id="159" name="Google Shape;15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0" name="Shape 160"/>
        <p:cNvGrpSpPr/>
        <p:nvPr/>
      </p:nvGrpSpPr>
      <p:grpSpPr>
        <a:xfrm>
          <a:off x="0" y="0"/>
          <a:ext cx="0" cy="0"/>
          <a:chOff x="0" y="0"/>
          <a:chExt cx="0" cy="0"/>
        </a:xfrm>
      </p:grpSpPr>
      <p:grpSp>
        <p:nvGrpSpPr>
          <p:cNvPr id="161" name="Google Shape;161;p17"/>
          <p:cNvGrpSpPr/>
          <p:nvPr/>
        </p:nvGrpSpPr>
        <p:grpSpPr>
          <a:xfrm>
            <a:off x="830392" y="1191256"/>
            <a:ext cx="745763" cy="45826"/>
            <a:chOff x="4580561" y="2589004"/>
            <a:chExt cx="1064464" cy="25200"/>
          </a:xfrm>
        </p:grpSpPr>
        <p:sp>
          <p:nvSpPr>
            <p:cNvPr id="162" name="Google Shape;16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5" name="Google Shape;16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66" name="Google Shape;166;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8" name="Google Shape;168;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0" name="Shape 20"/>
        <p:cNvGrpSpPr/>
        <p:nvPr/>
      </p:nvGrpSpPr>
      <p:grpSpPr>
        <a:xfrm>
          <a:off x="0" y="0"/>
          <a:ext cx="0" cy="0"/>
          <a:chOff x="0" y="0"/>
          <a:chExt cx="0" cy="0"/>
        </a:xfrm>
      </p:grpSpPr>
      <p:pic>
        <p:nvPicPr>
          <p:cNvPr descr="shutterstock_429987889_edited.jpg" id="21" name="Google Shape;21;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2" name="Google Shape;22;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3"/>
          <p:cNvGrpSpPr/>
          <p:nvPr/>
        </p:nvGrpSpPr>
        <p:grpSpPr>
          <a:xfrm>
            <a:off x="830392" y="1191256"/>
            <a:ext cx="745763" cy="45826"/>
            <a:chOff x="4580561" y="2589004"/>
            <a:chExt cx="1064464" cy="25200"/>
          </a:xfrm>
        </p:grpSpPr>
        <p:sp>
          <p:nvSpPr>
            <p:cNvPr id="24" name="Google Shape;24;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7" name="Google Shape;27;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8" name="Google Shape;28;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9" name="Google Shape;29;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3" name="Shape 33"/>
        <p:cNvGrpSpPr/>
        <p:nvPr/>
      </p:nvGrpSpPr>
      <p:grpSpPr>
        <a:xfrm>
          <a:off x="0" y="0"/>
          <a:ext cx="0" cy="0"/>
          <a:chOff x="0" y="0"/>
          <a:chExt cx="0" cy="0"/>
        </a:xfrm>
      </p:grpSpPr>
      <p:grpSp>
        <p:nvGrpSpPr>
          <p:cNvPr id="34" name="Google Shape;34;p4"/>
          <p:cNvGrpSpPr/>
          <p:nvPr/>
        </p:nvGrpSpPr>
        <p:grpSpPr>
          <a:xfrm>
            <a:off x="830392" y="1191256"/>
            <a:ext cx="745763" cy="45826"/>
            <a:chOff x="4580561" y="2589004"/>
            <a:chExt cx="1064464" cy="25200"/>
          </a:xfrm>
        </p:grpSpPr>
        <p:sp>
          <p:nvSpPr>
            <p:cNvPr id="35" name="Google Shape;3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8" name="Google Shape;3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39" name="Google Shape;39;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5"/>
          <p:cNvGrpSpPr/>
          <p:nvPr/>
        </p:nvGrpSpPr>
        <p:grpSpPr>
          <a:xfrm>
            <a:off x="830392" y="1191256"/>
            <a:ext cx="745763" cy="45826"/>
            <a:chOff x="4580561" y="2589004"/>
            <a:chExt cx="1064464" cy="25200"/>
          </a:xfrm>
        </p:grpSpPr>
        <p:sp>
          <p:nvSpPr>
            <p:cNvPr id="46" name="Google Shape;4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9" name="Google Shape;49;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0" name="Google Shape;50;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51" name="Google Shape;51;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5" name="Shape 55"/>
        <p:cNvGrpSpPr/>
        <p:nvPr/>
      </p:nvGrpSpPr>
      <p:grpSpPr>
        <a:xfrm>
          <a:off x="0" y="0"/>
          <a:ext cx="0" cy="0"/>
          <a:chOff x="0" y="0"/>
          <a:chExt cx="0" cy="0"/>
        </a:xfrm>
      </p:grpSpPr>
      <p:sp>
        <p:nvSpPr>
          <p:cNvPr id="56" name="Google Shape;56;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58" name="Google Shape;58;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2" name="Google Shape;62;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3" name="Shape 63"/>
        <p:cNvGrpSpPr/>
        <p:nvPr/>
      </p:nvGrpSpPr>
      <p:grpSpPr>
        <a:xfrm>
          <a:off x="0" y="0"/>
          <a:ext cx="0" cy="0"/>
          <a:chOff x="0" y="0"/>
          <a:chExt cx="0" cy="0"/>
        </a:xfrm>
      </p:grpSpPr>
      <p:pic>
        <p:nvPicPr>
          <p:cNvPr descr="shutterstock_31891705.jpg" id="64" name="Google Shape;64;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5" name="Google Shape;65;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
        <p:nvSpPr>
          <p:cNvPr id="67" name="Google Shape;67;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1" name="Google Shape;71;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8"/>
          <p:cNvGrpSpPr/>
          <p:nvPr/>
        </p:nvGrpSpPr>
        <p:grpSpPr>
          <a:xfrm>
            <a:off x="830392" y="1191256"/>
            <a:ext cx="745763" cy="45826"/>
            <a:chOff x="4580561" y="2589004"/>
            <a:chExt cx="1064464" cy="25200"/>
          </a:xfrm>
        </p:grpSpPr>
        <p:sp>
          <p:nvSpPr>
            <p:cNvPr id="75" name="Google Shape;75;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8" name="Google Shape;78;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9" name="Google Shape;79;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81" name="Google Shape;81;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9"/>
          <p:cNvGrpSpPr/>
          <p:nvPr/>
        </p:nvGrpSpPr>
        <p:grpSpPr>
          <a:xfrm>
            <a:off x="830392" y="1191256"/>
            <a:ext cx="745763" cy="45826"/>
            <a:chOff x="4580561" y="2589004"/>
            <a:chExt cx="1064464" cy="25200"/>
          </a:xfrm>
        </p:grpSpPr>
        <p:sp>
          <p:nvSpPr>
            <p:cNvPr id="88" name="Google Shape;88;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1" name="Google Shape;91;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92" name="Google Shape;92;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0"/>
          <p:cNvGrpSpPr/>
          <p:nvPr/>
        </p:nvGrpSpPr>
        <p:grpSpPr>
          <a:xfrm>
            <a:off x="830392" y="1191256"/>
            <a:ext cx="745763" cy="45826"/>
            <a:chOff x="4580561" y="2589004"/>
            <a:chExt cx="1064464" cy="25200"/>
          </a:xfrm>
        </p:grpSpPr>
        <p:sp>
          <p:nvSpPr>
            <p:cNvPr id="99" name="Google Shape;99;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2" name="Google Shape;10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3" name="Google Shape;10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04" name="Google Shape;104;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31.jpg"/><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1.jpg"/><Relationship Id="rId4"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jp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27.jpg"/><Relationship Id="rId5"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2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ctrTitle"/>
          </p:nvPr>
        </p:nvSpPr>
        <p:spPr>
          <a:xfrm>
            <a:off x="729575" y="1283800"/>
            <a:ext cx="70257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600">
                <a:solidFill>
                  <a:srgbClr val="000000"/>
                </a:solidFill>
              </a:rPr>
              <a:t>Mission en conseil numérique appliqué à la data</a:t>
            </a:r>
            <a:endParaRPr sz="3600"/>
          </a:p>
        </p:txBody>
      </p:sp>
      <p:sp>
        <p:nvSpPr>
          <p:cNvPr id="175" name="Google Shape;175;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400"/>
              <a:t>Jean-Michel Immobilier</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729450" y="1318650"/>
            <a:ext cx="7688700" cy="9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bénéfices d’un logiciel de gestion de projets</a:t>
            </a:r>
            <a:endParaRPr/>
          </a:p>
        </p:txBody>
      </p:sp>
      <p:sp>
        <p:nvSpPr>
          <p:cNvPr id="230" name="Google Shape;230;p27"/>
          <p:cNvSpPr txBox="1"/>
          <p:nvPr>
            <p:ph idx="1" type="body"/>
          </p:nvPr>
        </p:nvSpPr>
        <p:spPr>
          <a:xfrm>
            <a:off x="1278700" y="2442450"/>
            <a:ext cx="7139400" cy="23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323232"/>
                </a:solidFill>
                <a:highlight>
                  <a:srgbClr val="FFFFFF"/>
                </a:highlight>
              </a:rPr>
              <a:t>Un logiciel de suivi de projets doit être performant et intuitif pour permettre de structurer efficacement l’activité des équipes et garantir son utilisation par les collaborateurs</a:t>
            </a:r>
            <a:r>
              <a:rPr lang="fr" sz="1150">
                <a:solidFill>
                  <a:srgbClr val="323232"/>
                </a:solidFill>
                <a:highlight>
                  <a:srgbClr val="FFFFFF"/>
                </a:highlight>
                <a:latin typeface="Arial"/>
                <a:ea typeface="Arial"/>
                <a:cs typeface="Arial"/>
                <a:sym typeface="Arial"/>
              </a:rPr>
              <a:t>. </a:t>
            </a:r>
            <a:endParaRPr sz="1150">
              <a:solidFill>
                <a:srgbClr val="323232"/>
              </a:solidFill>
              <a:highlight>
                <a:srgbClr val="FFFFFF"/>
              </a:highlight>
              <a:latin typeface="Arial"/>
              <a:ea typeface="Arial"/>
              <a:cs typeface="Arial"/>
              <a:sym typeface="Arial"/>
            </a:endParaRPr>
          </a:p>
          <a:p>
            <a:pPr indent="-311150" lvl="0" marL="457200" rtl="0" algn="l">
              <a:spcBef>
                <a:spcPts val="1600"/>
              </a:spcBef>
              <a:spcAft>
                <a:spcPts val="0"/>
              </a:spcAft>
              <a:buClr>
                <a:srgbClr val="323232"/>
              </a:buClr>
              <a:buSzPts val="1300"/>
              <a:buChar char="●"/>
            </a:pPr>
            <a:r>
              <a:rPr lang="fr">
                <a:solidFill>
                  <a:srgbClr val="323232"/>
                </a:solidFill>
                <a:highlight>
                  <a:srgbClr val="FFFFFF"/>
                </a:highlight>
              </a:rPr>
              <a:t>Planifie les projets en fonction des ressources à disposition</a:t>
            </a:r>
            <a:endParaRPr>
              <a:solidFill>
                <a:srgbClr val="323232"/>
              </a:solidFill>
              <a:highlight>
                <a:srgbClr val="FFFFFF"/>
              </a:highlight>
            </a:endParaRPr>
          </a:p>
          <a:p>
            <a:pPr indent="-311150" lvl="0" marL="457200" rtl="0" algn="l">
              <a:spcBef>
                <a:spcPts val="0"/>
              </a:spcBef>
              <a:spcAft>
                <a:spcPts val="0"/>
              </a:spcAft>
              <a:buClr>
                <a:srgbClr val="323232"/>
              </a:buClr>
              <a:buSzPts val="1300"/>
              <a:buChar char="●"/>
            </a:pPr>
            <a:r>
              <a:rPr lang="fr">
                <a:solidFill>
                  <a:srgbClr val="323232"/>
                </a:solidFill>
                <a:highlight>
                  <a:srgbClr val="FFFFFF"/>
                </a:highlight>
              </a:rPr>
              <a:t>Maîtrise l’avancée et la rentabilité en temps réel des projets</a:t>
            </a:r>
            <a:endParaRPr>
              <a:solidFill>
                <a:srgbClr val="323232"/>
              </a:solidFill>
              <a:highlight>
                <a:srgbClr val="FFFFFF"/>
              </a:highlight>
            </a:endParaRPr>
          </a:p>
          <a:p>
            <a:pPr indent="-311150" lvl="0" marL="457200" rtl="0" algn="l">
              <a:spcBef>
                <a:spcPts val="0"/>
              </a:spcBef>
              <a:spcAft>
                <a:spcPts val="0"/>
              </a:spcAft>
              <a:buClr>
                <a:srgbClr val="323232"/>
              </a:buClr>
              <a:buSzPts val="1300"/>
              <a:buChar char="●"/>
            </a:pPr>
            <a:r>
              <a:rPr lang="fr">
                <a:solidFill>
                  <a:srgbClr val="323232"/>
                </a:solidFill>
                <a:highlight>
                  <a:srgbClr val="FFFFFF"/>
                </a:highlight>
              </a:rPr>
              <a:t>Facilite la communication interne</a:t>
            </a:r>
            <a:endParaRPr>
              <a:solidFill>
                <a:srgbClr val="323232"/>
              </a:solidFill>
              <a:highlight>
                <a:srgbClr val="FFFFFF"/>
              </a:highlight>
            </a:endParaRPr>
          </a:p>
          <a:p>
            <a:pPr indent="-311150" lvl="0" marL="457200" rtl="0" algn="l">
              <a:spcBef>
                <a:spcPts val="0"/>
              </a:spcBef>
              <a:spcAft>
                <a:spcPts val="0"/>
              </a:spcAft>
              <a:buClr>
                <a:srgbClr val="323232"/>
              </a:buClr>
              <a:buSzPts val="1300"/>
              <a:buChar char="●"/>
            </a:pPr>
            <a:r>
              <a:rPr lang="fr">
                <a:solidFill>
                  <a:srgbClr val="323232"/>
                </a:solidFill>
                <a:highlight>
                  <a:srgbClr val="FFFFFF"/>
                </a:highlight>
              </a:rPr>
              <a:t>Évalue</a:t>
            </a:r>
            <a:r>
              <a:rPr lang="fr">
                <a:solidFill>
                  <a:srgbClr val="323232"/>
                </a:solidFill>
                <a:highlight>
                  <a:srgbClr val="FFFFFF"/>
                </a:highlight>
              </a:rPr>
              <a:t> la réussite des projets </a:t>
            </a:r>
            <a:endParaRPr>
              <a:solidFill>
                <a:srgbClr val="323232"/>
              </a:solidFill>
              <a:highlight>
                <a:srgbClr val="FFFFFF"/>
              </a:highlight>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Choix du logiciel Trello</a:t>
            </a:r>
            <a:endParaRPr/>
          </a:p>
        </p:txBody>
      </p:sp>
      <p:sp>
        <p:nvSpPr>
          <p:cNvPr id="236" name="Google Shape;236;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Avantages de ce logiciel:</a:t>
            </a:r>
            <a:endParaRPr/>
          </a:p>
          <a:p>
            <a:pPr indent="-311150" lvl="0" marL="457200" rtl="0" algn="l">
              <a:spcBef>
                <a:spcPts val="1600"/>
              </a:spcBef>
              <a:spcAft>
                <a:spcPts val="0"/>
              </a:spcAft>
              <a:buSzPts val="1300"/>
              <a:buChar char="●"/>
            </a:pPr>
            <a:r>
              <a:rPr lang="fr"/>
              <a:t>Simplicité d’utilisation, ergonomie simple</a:t>
            </a:r>
            <a:endParaRPr/>
          </a:p>
          <a:p>
            <a:pPr indent="-311150" lvl="0" marL="457200" rtl="0" algn="l">
              <a:spcBef>
                <a:spcPts val="0"/>
              </a:spcBef>
              <a:spcAft>
                <a:spcPts val="0"/>
              </a:spcAft>
              <a:buSzPts val="1300"/>
              <a:buChar char="●"/>
            </a:pPr>
            <a:r>
              <a:rPr lang="fr"/>
              <a:t>Possibilité de suivre plusieurs projets en même temps</a:t>
            </a:r>
            <a:endParaRPr/>
          </a:p>
          <a:p>
            <a:pPr indent="-311150" lvl="0" marL="457200" rtl="0" algn="l">
              <a:spcBef>
                <a:spcPts val="0"/>
              </a:spcBef>
              <a:spcAft>
                <a:spcPts val="0"/>
              </a:spcAft>
              <a:buSzPts val="1300"/>
              <a:buChar char="●"/>
            </a:pPr>
            <a:r>
              <a:rPr lang="fr"/>
              <a:t>Version gratuite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Démonstation de l’application Trello</a:t>
            </a:r>
            <a:endParaRPr/>
          </a:p>
        </p:txBody>
      </p:sp>
      <p:sp>
        <p:nvSpPr>
          <p:cNvPr id="242" name="Google Shape;242;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URL: https://trello.com/b/o6cU48Kl/projet-agence-jean-michel-immo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687875" y="2571750"/>
            <a:ext cx="5203200" cy="98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S’organiser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Git</a:t>
            </a:r>
            <a:br>
              <a:rPr lang="fr"/>
            </a:br>
            <a:r>
              <a:rPr lang="fr" sz="1800"/>
              <a:t>Un outil de versionning</a:t>
            </a:r>
            <a:endParaRPr/>
          </a:p>
        </p:txBody>
      </p:sp>
      <p:sp>
        <p:nvSpPr>
          <p:cNvPr id="253" name="Google Shape;253;p31"/>
          <p:cNvSpPr txBox="1"/>
          <p:nvPr>
            <p:ph idx="1" type="body"/>
          </p:nvPr>
        </p:nvSpPr>
        <p:spPr>
          <a:xfrm>
            <a:off x="730725" y="2468150"/>
            <a:ext cx="3893400" cy="192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Git est un logiciel de gestion de versions, c’est un outil qui </a:t>
            </a:r>
            <a:r>
              <a:rPr b="1" lang="fr"/>
              <a:t>enregistre, suit et gère</a:t>
            </a:r>
            <a:r>
              <a:rPr lang="fr"/>
              <a:t> plusieurs versions d’un fichier ou d’un code source.</a:t>
            </a:r>
            <a:br>
              <a:rPr lang="fr"/>
            </a:br>
            <a:r>
              <a:rPr lang="fr"/>
              <a:t>Il sert </a:t>
            </a:r>
            <a:r>
              <a:rPr b="1" lang="fr"/>
              <a:t>d’historique</a:t>
            </a:r>
            <a:r>
              <a:rPr lang="fr"/>
              <a:t> regroupant les modifications effectuées, la date ainsi que l’heure de la sauvegarde et permet de récupérer une version antérieure dans le cas d’une erreur.</a:t>
            </a:r>
            <a:endParaRPr/>
          </a:p>
        </p:txBody>
      </p:sp>
      <p:grpSp>
        <p:nvGrpSpPr>
          <p:cNvPr id="254" name="Google Shape;254;p31"/>
          <p:cNvGrpSpPr/>
          <p:nvPr/>
        </p:nvGrpSpPr>
        <p:grpSpPr>
          <a:xfrm>
            <a:off x="7093550" y="2984555"/>
            <a:ext cx="1687898" cy="1409283"/>
            <a:chOff x="5124259" y="2293320"/>
            <a:chExt cx="1600358" cy="1302600"/>
          </a:xfrm>
        </p:grpSpPr>
        <p:sp>
          <p:nvSpPr>
            <p:cNvPr id="255" name="Google Shape;255;p31"/>
            <p:cNvSpPr/>
            <p:nvPr/>
          </p:nvSpPr>
          <p:spPr>
            <a:xfrm>
              <a:off x="5146918" y="2293320"/>
              <a:ext cx="1577700" cy="13026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6" name="Google Shape;256;p31"/>
            <p:cNvSpPr txBox="1"/>
            <p:nvPr/>
          </p:nvSpPr>
          <p:spPr>
            <a:xfrm>
              <a:off x="5124259" y="2321344"/>
              <a:ext cx="1577700" cy="119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fr" sz="1100">
                  <a:solidFill>
                    <a:srgbClr val="FFFFFF"/>
                  </a:solidFill>
                </a:rPr>
                <a:t>Fondé en 2008, Github appartient depuis 2018 à Microsoft, pour une modique somme de 7.5 Mds de dollars.</a:t>
              </a:r>
              <a:endParaRPr b="1" sz="1100">
                <a:solidFill>
                  <a:srgbClr val="FFFFFF"/>
                </a:solidFill>
              </a:endParaRPr>
            </a:p>
          </p:txBody>
        </p:sp>
      </p:grpSp>
      <p:pic>
        <p:nvPicPr>
          <p:cNvPr id="257" name="Google Shape;257;p31"/>
          <p:cNvPicPr preferRelativeResize="0"/>
          <p:nvPr/>
        </p:nvPicPr>
        <p:blipFill>
          <a:blip r:embed="rId3">
            <a:alphaModFix/>
          </a:blip>
          <a:stretch>
            <a:fillRect/>
          </a:stretch>
        </p:blipFill>
        <p:spPr>
          <a:xfrm>
            <a:off x="7052126" y="1213800"/>
            <a:ext cx="1770752" cy="17707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Github</a:t>
            </a:r>
            <a:br>
              <a:rPr lang="fr"/>
            </a:br>
            <a:r>
              <a:rPr lang="fr" sz="1800"/>
              <a:t>Une plateforme d’organisation en ligne décentralisée</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63" name="Google Shape;263;p32"/>
          <p:cNvSpPr txBox="1"/>
          <p:nvPr>
            <p:ph idx="1" type="body"/>
          </p:nvPr>
        </p:nvSpPr>
        <p:spPr>
          <a:xfrm>
            <a:off x="730725" y="2468150"/>
            <a:ext cx="3893400" cy="19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Github est un service d’</a:t>
            </a:r>
            <a:r>
              <a:rPr b="1" lang="fr"/>
              <a:t>hébergement de versions</a:t>
            </a:r>
            <a:r>
              <a:rPr lang="fr"/>
              <a:t>. C’est </a:t>
            </a:r>
            <a:r>
              <a:rPr lang="fr"/>
              <a:t>l'entrepôt (“repository”)</a:t>
            </a:r>
            <a:r>
              <a:rPr lang="fr"/>
              <a:t> dans lequel on dépose ses fichiers.</a:t>
            </a:r>
            <a:endParaRPr/>
          </a:p>
          <a:p>
            <a:pPr indent="0" lvl="0" marL="0" rtl="0" algn="l">
              <a:spcBef>
                <a:spcPts val="1600"/>
              </a:spcBef>
              <a:spcAft>
                <a:spcPts val="0"/>
              </a:spcAft>
              <a:buNone/>
            </a:pPr>
            <a:r>
              <a:rPr lang="fr"/>
              <a:t>Github permet de partager facilement son code et de collaborer efficacement. </a:t>
            </a:r>
            <a:endParaRPr/>
          </a:p>
          <a:p>
            <a:pPr indent="0" lvl="0" marL="0" rtl="0" algn="l">
              <a:spcBef>
                <a:spcPts val="1600"/>
              </a:spcBef>
              <a:spcAft>
                <a:spcPts val="1600"/>
              </a:spcAft>
              <a:buNone/>
            </a:pPr>
            <a:r>
              <a:t/>
            </a:r>
            <a:endParaRPr sz="1100">
              <a:solidFill>
                <a:srgbClr val="000000"/>
              </a:solidFill>
            </a:endParaRPr>
          </a:p>
        </p:txBody>
      </p:sp>
      <p:grpSp>
        <p:nvGrpSpPr>
          <p:cNvPr id="264" name="Google Shape;264;p32"/>
          <p:cNvGrpSpPr/>
          <p:nvPr/>
        </p:nvGrpSpPr>
        <p:grpSpPr>
          <a:xfrm>
            <a:off x="7093525" y="2985580"/>
            <a:ext cx="1687898" cy="1801174"/>
            <a:chOff x="5124259" y="2293320"/>
            <a:chExt cx="1600359" cy="1664824"/>
          </a:xfrm>
        </p:grpSpPr>
        <p:sp>
          <p:nvSpPr>
            <p:cNvPr id="265" name="Google Shape;265;p32"/>
            <p:cNvSpPr/>
            <p:nvPr/>
          </p:nvSpPr>
          <p:spPr>
            <a:xfrm>
              <a:off x="5146918" y="2293320"/>
              <a:ext cx="1577700" cy="13026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6" name="Google Shape;266;p32"/>
            <p:cNvSpPr txBox="1"/>
            <p:nvPr/>
          </p:nvSpPr>
          <p:spPr>
            <a:xfrm>
              <a:off x="5124259" y="2321344"/>
              <a:ext cx="1577700" cy="163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fr" sz="1100">
                  <a:solidFill>
                    <a:srgbClr val="FFFFFF"/>
                  </a:solidFill>
                </a:rPr>
                <a:t>Fondé en 2008, Github appartient depuis 2018 à Microsoft, pour une modique somme de 7.5 Mds de dollars.</a:t>
              </a:r>
              <a:endParaRPr b="1" sz="1100">
                <a:solidFill>
                  <a:srgbClr val="FFFFFF"/>
                </a:solidFill>
              </a:endParaRPr>
            </a:p>
          </p:txBody>
        </p:sp>
      </p:grpSp>
      <p:pic>
        <p:nvPicPr>
          <p:cNvPr id="267" name="Google Shape;267;p32"/>
          <p:cNvPicPr preferRelativeResize="0"/>
          <p:nvPr/>
        </p:nvPicPr>
        <p:blipFill>
          <a:blip r:embed="rId3">
            <a:alphaModFix/>
          </a:blip>
          <a:stretch>
            <a:fillRect/>
          </a:stretch>
        </p:blipFill>
        <p:spPr>
          <a:xfrm>
            <a:off x="7052101" y="1214825"/>
            <a:ext cx="1770752" cy="17707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Quels atouts ?</a:t>
            </a:r>
            <a:endParaRPr/>
          </a:p>
        </p:txBody>
      </p:sp>
      <p:sp>
        <p:nvSpPr>
          <p:cNvPr id="273" name="Google Shape;273;p33"/>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rgbClr val="FFFFFF"/>
                </a:solidFill>
              </a:rPr>
              <a:t>1</a:t>
            </a:r>
            <a:endParaRPr b="1" sz="1000">
              <a:solidFill>
                <a:srgbClr val="FFFFFF"/>
              </a:solidFill>
            </a:endParaRPr>
          </a:p>
        </p:txBody>
      </p:sp>
      <p:sp>
        <p:nvSpPr>
          <p:cNvPr id="274" name="Google Shape;274;p33"/>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400"/>
              <a:t>C’est une machine à voyager dans le temps</a:t>
            </a:r>
            <a:endParaRPr sz="1400"/>
          </a:p>
        </p:txBody>
      </p:sp>
      <p:sp>
        <p:nvSpPr>
          <p:cNvPr id="275" name="Google Shape;275;p33"/>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rgbClr val="FFFFFF"/>
                </a:solidFill>
              </a:rPr>
              <a:t>2</a:t>
            </a:r>
            <a:endParaRPr b="1" sz="1000">
              <a:solidFill>
                <a:srgbClr val="FFFFFF"/>
              </a:solidFill>
            </a:endParaRPr>
          </a:p>
        </p:txBody>
      </p:sp>
      <p:sp>
        <p:nvSpPr>
          <p:cNvPr id="276" name="Google Shape;276;p33"/>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400"/>
              <a:t>Possibilité de travailler en équipe et en </a:t>
            </a:r>
            <a:r>
              <a:rPr lang="fr" sz="1400"/>
              <a:t>même</a:t>
            </a:r>
            <a:r>
              <a:rPr lang="fr" sz="1400"/>
              <a:t> temps</a:t>
            </a:r>
            <a:endParaRPr sz="1400"/>
          </a:p>
        </p:txBody>
      </p:sp>
      <p:sp>
        <p:nvSpPr>
          <p:cNvPr id="277" name="Google Shape;277;p33"/>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rgbClr val="FFFFFF"/>
                </a:solidFill>
              </a:rPr>
              <a:t>3</a:t>
            </a:r>
            <a:endParaRPr b="1" sz="1000">
              <a:solidFill>
                <a:srgbClr val="FFFFFF"/>
              </a:solidFill>
            </a:endParaRPr>
          </a:p>
        </p:txBody>
      </p:sp>
      <p:sp>
        <p:nvSpPr>
          <p:cNvPr id="278" name="Google Shape;278;p33"/>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400"/>
              <a:t>Une gigantesque communauté, utilisé par les plus grandes entreprise de la tech</a:t>
            </a:r>
            <a:endParaRPr sz="1400"/>
          </a:p>
        </p:txBody>
      </p:sp>
      <p:sp>
        <p:nvSpPr>
          <p:cNvPr id="279" name="Google Shape;279;p33"/>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rgbClr val="FFFFFF"/>
                </a:solidFill>
              </a:rPr>
              <a:t>4</a:t>
            </a:r>
            <a:endParaRPr b="1" sz="1000">
              <a:solidFill>
                <a:srgbClr val="FFFFFF"/>
              </a:solidFill>
            </a:endParaRPr>
          </a:p>
        </p:txBody>
      </p:sp>
      <p:sp>
        <p:nvSpPr>
          <p:cNvPr id="280" name="Google Shape;280;p33"/>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400"/>
              <a:t>Gratuit (si vous restez en open source)</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730725" y="1318650"/>
            <a:ext cx="38934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Comment ça marche ?</a:t>
            </a:r>
            <a:endParaRPr/>
          </a:p>
          <a:p>
            <a:pPr indent="0" lvl="0" marL="0" rtl="0" algn="l">
              <a:spcBef>
                <a:spcPts val="0"/>
              </a:spcBef>
              <a:spcAft>
                <a:spcPts val="0"/>
              </a:spcAft>
              <a:buNone/>
            </a:pPr>
            <a:r>
              <a:rPr lang="fr" sz="1800"/>
              <a:t>On crée son compte </a:t>
            </a:r>
            <a:endParaRPr sz="1800"/>
          </a:p>
        </p:txBody>
      </p:sp>
      <p:sp>
        <p:nvSpPr>
          <p:cNvPr id="286" name="Google Shape;286;p34"/>
          <p:cNvSpPr txBox="1"/>
          <p:nvPr>
            <p:ph idx="1" type="body"/>
          </p:nvPr>
        </p:nvSpPr>
        <p:spPr>
          <a:xfrm>
            <a:off x="678600" y="21255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Rien de plus simple ! Entrer son mail et le vérifier ! </a:t>
            </a:r>
            <a:endParaRPr sz="1400"/>
          </a:p>
          <a:p>
            <a:pPr indent="0" lvl="0" marL="0" rtl="0" algn="l">
              <a:spcBef>
                <a:spcPts val="1600"/>
              </a:spcBef>
              <a:spcAft>
                <a:spcPts val="1600"/>
              </a:spcAft>
              <a:buNone/>
            </a:pPr>
            <a:r>
              <a:t/>
            </a:r>
            <a:endParaRPr sz="1100"/>
          </a:p>
        </p:txBody>
      </p:sp>
      <p:pic>
        <p:nvPicPr>
          <p:cNvPr id="287" name="Google Shape;287;p34"/>
          <p:cNvPicPr preferRelativeResize="0"/>
          <p:nvPr/>
        </p:nvPicPr>
        <p:blipFill>
          <a:blip r:embed="rId3">
            <a:alphaModFix/>
          </a:blip>
          <a:stretch>
            <a:fillRect/>
          </a:stretch>
        </p:blipFill>
        <p:spPr>
          <a:xfrm>
            <a:off x="4724400" y="2051850"/>
            <a:ext cx="4267200" cy="19699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730725" y="1318650"/>
            <a:ext cx="38934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Comment ça marche ?</a:t>
            </a:r>
            <a:endParaRPr/>
          </a:p>
          <a:p>
            <a:pPr indent="0" lvl="0" marL="0" rtl="0" algn="l">
              <a:spcBef>
                <a:spcPts val="0"/>
              </a:spcBef>
              <a:spcAft>
                <a:spcPts val="0"/>
              </a:spcAft>
              <a:buNone/>
            </a:pPr>
            <a:r>
              <a:rPr lang="fr" sz="1800"/>
              <a:t>Mon premier repository</a:t>
            </a:r>
            <a:endParaRPr sz="1800"/>
          </a:p>
        </p:txBody>
      </p:sp>
      <p:sp>
        <p:nvSpPr>
          <p:cNvPr id="293" name="Google Shape;293;p35"/>
          <p:cNvSpPr txBox="1"/>
          <p:nvPr>
            <p:ph idx="1" type="body"/>
          </p:nvPr>
        </p:nvSpPr>
        <p:spPr>
          <a:xfrm>
            <a:off x="678600" y="2162525"/>
            <a:ext cx="34650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Une fois dans le tableau de bord, cliquer sur “create repository”</a:t>
            </a:r>
            <a:endParaRPr/>
          </a:p>
          <a:p>
            <a:pPr indent="0" lvl="0" marL="0" rtl="0" algn="l">
              <a:spcBef>
                <a:spcPts val="1600"/>
              </a:spcBef>
              <a:spcAft>
                <a:spcPts val="0"/>
              </a:spcAft>
              <a:buNone/>
            </a:pPr>
            <a:r>
              <a:rPr lang="fr"/>
              <a:t>Lui donner un nom, ajouter un ReadMe pour décrire son fonctionnement et valider.</a:t>
            </a:r>
            <a:endParaRPr/>
          </a:p>
          <a:p>
            <a:pPr indent="0" lvl="0" marL="0" rtl="0" algn="l">
              <a:spcBef>
                <a:spcPts val="1600"/>
              </a:spcBef>
              <a:spcAft>
                <a:spcPts val="1600"/>
              </a:spcAft>
              <a:buNone/>
            </a:pPr>
            <a:r>
              <a:t/>
            </a:r>
            <a:endParaRPr sz="1100"/>
          </a:p>
        </p:txBody>
      </p:sp>
      <p:pic>
        <p:nvPicPr>
          <p:cNvPr id="294" name="Google Shape;294;p35"/>
          <p:cNvPicPr preferRelativeResize="0"/>
          <p:nvPr/>
        </p:nvPicPr>
        <p:blipFill>
          <a:blip r:embed="rId3">
            <a:alphaModFix/>
          </a:blip>
          <a:stretch>
            <a:fillRect/>
          </a:stretch>
        </p:blipFill>
        <p:spPr>
          <a:xfrm>
            <a:off x="4402235" y="1905150"/>
            <a:ext cx="4589364" cy="2089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730725" y="1318650"/>
            <a:ext cx="38934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Comment ça marche ?</a:t>
            </a:r>
            <a:r>
              <a:rPr lang="fr" sz="1800"/>
              <a:t> </a:t>
            </a:r>
            <a:endParaRPr sz="1800"/>
          </a:p>
        </p:txBody>
      </p:sp>
      <p:pic>
        <p:nvPicPr>
          <p:cNvPr id="300" name="Google Shape;300;p36"/>
          <p:cNvPicPr preferRelativeResize="0"/>
          <p:nvPr/>
        </p:nvPicPr>
        <p:blipFill>
          <a:blip r:embed="rId3">
            <a:alphaModFix/>
          </a:blip>
          <a:stretch>
            <a:fillRect/>
          </a:stretch>
        </p:blipFill>
        <p:spPr>
          <a:xfrm>
            <a:off x="1612575" y="2078150"/>
            <a:ext cx="6380209" cy="2939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 name="Shape 179"/>
        <p:cNvGrpSpPr/>
        <p:nvPr/>
      </p:nvGrpSpPr>
      <p:grpSpPr>
        <a:xfrm>
          <a:off x="0" y="0"/>
          <a:ext cx="0" cy="0"/>
          <a:chOff x="0" y="0"/>
          <a:chExt cx="0" cy="0"/>
        </a:xfrm>
      </p:grpSpPr>
      <p:sp>
        <p:nvSpPr>
          <p:cNvPr id="180" name="Google Shape;180;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Sommaire</a:t>
            </a:r>
            <a:endParaRPr/>
          </a:p>
        </p:txBody>
      </p:sp>
      <p:sp>
        <p:nvSpPr>
          <p:cNvPr id="181" name="Google Shape;181;p19"/>
          <p:cNvSpPr txBox="1"/>
          <p:nvPr/>
        </p:nvSpPr>
        <p:spPr>
          <a:xfrm>
            <a:off x="1293850" y="2274400"/>
            <a:ext cx="2154900" cy="23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rgbClr val="FFFFFF"/>
                </a:solidFill>
                <a:latin typeface="Raleway"/>
                <a:ea typeface="Raleway"/>
                <a:cs typeface="Raleway"/>
                <a:sym typeface="Raleway"/>
              </a:rPr>
              <a:t>Présentation du besoin</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fr" sz="1300">
                <a:solidFill>
                  <a:schemeClr val="lt1"/>
                </a:solidFill>
                <a:latin typeface="Raleway"/>
                <a:ea typeface="Raleway"/>
                <a:cs typeface="Raleway"/>
                <a:sym typeface="Raleway"/>
              </a:rPr>
              <a:t>Notre solution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fr" sz="1300">
                <a:solidFill>
                  <a:schemeClr val="lt1"/>
                </a:solidFill>
                <a:latin typeface="Raleway"/>
                <a:ea typeface="Raleway"/>
                <a:cs typeface="Raleway"/>
                <a:sym typeface="Raleway"/>
              </a:rPr>
              <a:t>Gérer le projet : Trello</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fr" sz="1300">
                <a:solidFill>
                  <a:schemeClr val="lt1"/>
                </a:solidFill>
                <a:latin typeface="Raleway"/>
                <a:ea typeface="Raleway"/>
                <a:cs typeface="Raleway"/>
                <a:sym typeface="Raleway"/>
              </a:rPr>
              <a:t>S’organiser : </a:t>
            </a:r>
            <a:r>
              <a:rPr lang="fr" sz="1300">
                <a:solidFill>
                  <a:srgbClr val="FFFFFF"/>
                </a:solidFill>
                <a:latin typeface="Raleway"/>
                <a:ea typeface="Raleway"/>
                <a:cs typeface="Raleway"/>
                <a:sym typeface="Raleway"/>
              </a:rPr>
              <a:t>Github</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82" name="Google Shape;182;p19"/>
          <p:cNvSpPr txBox="1"/>
          <p:nvPr/>
        </p:nvSpPr>
        <p:spPr>
          <a:xfrm>
            <a:off x="3448625" y="2274400"/>
            <a:ext cx="2161800" cy="23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Raleway"/>
                <a:ea typeface="Raleway"/>
                <a:cs typeface="Raleway"/>
                <a:sym typeface="Raleway"/>
              </a:rPr>
              <a:t>Construire : Python &amp;</a:t>
            </a:r>
            <a:endParaRPr sz="1300">
              <a:solidFill>
                <a:schemeClr val="lt1"/>
              </a:solidFill>
              <a:latin typeface="Raleway"/>
              <a:ea typeface="Raleway"/>
              <a:cs typeface="Raleway"/>
              <a:sym typeface="Raleway"/>
            </a:endParaRPr>
          </a:p>
          <a:p>
            <a:pPr indent="0" lvl="0" marL="0" rtl="0" algn="l">
              <a:spcBef>
                <a:spcPts val="0"/>
              </a:spcBef>
              <a:spcAft>
                <a:spcPts val="0"/>
              </a:spcAft>
              <a:buNone/>
            </a:pPr>
            <a:r>
              <a:rPr lang="fr" sz="1300">
                <a:solidFill>
                  <a:schemeClr val="lt1"/>
                </a:solidFill>
                <a:latin typeface="Raleway"/>
                <a:ea typeface="Raleway"/>
                <a:cs typeface="Raleway"/>
                <a:sym typeface="Raleway"/>
              </a:rPr>
              <a:t>Jupyter</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rPr lang="fr" sz="1300">
                <a:solidFill>
                  <a:srgbClr val="FFFFFF"/>
                </a:solidFill>
                <a:latin typeface="Raleway"/>
                <a:ea typeface="Raleway"/>
                <a:cs typeface="Raleway"/>
                <a:sym typeface="Raleway"/>
              </a:rPr>
              <a:t>Stocker et utiliser : SQLite</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fr" sz="1300">
                <a:solidFill>
                  <a:schemeClr val="lt1"/>
                </a:solidFill>
                <a:latin typeface="Raleway"/>
                <a:ea typeface="Raleway"/>
                <a:cs typeface="Raleway"/>
                <a:sym typeface="Raleway"/>
              </a:rPr>
              <a:t>Proposition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730725" y="1318650"/>
            <a:ext cx="38934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Ensuite</a:t>
            </a:r>
            <a:endParaRPr/>
          </a:p>
          <a:p>
            <a:pPr indent="0" lvl="0" marL="0" rtl="0" algn="l">
              <a:spcBef>
                <a:spcPts val="0"/>
              </a:spcBef>
              <a:spcAft>
                <a:spcPts val="0"/>
              </a:spcAft>
              <a:buNone/>
            </a:pPr>
            <a:r>
              <a:rPr lang="fr" sz="1800"/>
              <a:t>Les concepts de base</a:t>
            </a:r>
            <a:endParaRPr sz="1800"/>
          </a:p>
        </p:txBody>
      </p:sp>
      <p:sp>
        <p:nvSpPr>
          <p:cNvPr id="306" name="Google Shape;306;p37"/>
          <p:cNvSpPr txBox="1"/>
          <p:nvPr>
            <p:ph idx="1" type="body"/>
          </p:nvPr>
        </p:nvSpPr>
        <p:spPr>
          <a:xfrm>
            <a:off x="672850" y="2173800"/>
            <a:ext cx="7674600" cy="26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t>
            </a:r>
            <a:r>
              <a:rPr lang="fr"/>
              <a:t>Pull” signifie récupérer les derniers changements sur sa machine.</a:t>
            </a:r>
            <a:endParaRPr/>
          </a:p>
          <a:p>
            <a:pPr indent="0" lvl="0" marL="0" rtl="0" algn="l">
              <a:spcBef>
                <a:spcPts val="1600"/>
              </a:spcBef>
              <a:spcAft>
                <a:spcPts val="0"/>
              </a:spcAft>
              <a:buNone/>
            </a:pPr>
            <a:r>
              <a:rPr lang="fr"/>
              <a:t>“Commit” signifie enregistrer ses changements en vue de les envoyer vers Github.</a:t>
            </a:r>
            <a:endParaRPr/>
          </a:p>
          <a:p>
            <a:pPr indent="0" lvl="0" marL="0" rtl="0" algn="l">
              <a:spcBef>
                <a:spcPts val="1600"/>
              </a:spcBef>
              <a:spcAft>
                <a:spcPts val="0"/>
              </a:spcAft>
              <a:buNone/>
            </a:pPr>
            <a:r>
              <a:rPr lang="fr"/>
              <a:t>“Push” signifie envoyer ses </a:t>
            </a:r>
            <a:r>
              <a:rPr lang="fr"/>
              <a:t>changements.</a:t>
            </a:r>
            <a:endParaRPr/>
          </a:p>
          <a:p>
            <a:pPr indent="0" lvl="0" marL="0" rtl="0" algn="l">
              <a:spcBef>
                <a:spcPts val="1600"/>
              </a:spcBef>
              <a:spcAft>
                <a:spcPts val="0"/>
              </a:spcAft>
              <a:buNone/>
            </a:pPr>
            <a:r>
              <a:rPr lang="fr"/>
              <a:t>Les branches ou “forks” sont une copie du code source sur laquelle on peut travailler sans modifier celui-ci. Elles permettent à plusieurs personnes de travailler sur des parties différentes du code en </a:t>
            </a:r>
            <a:r>
              <a:rPr lang="fr"/>
              <a:t>même</a:t>
            </a:r>
            <a:r>
              <a:rPr lang="fr"/>
              <a:t> temps.</a:t>
            </a:r>
            <a:endParaRPr/>
          </a:p>
          <a:p>
            <a:pPr indent="0" lvl="0" marL="0" rtl="0" algn="l">
              <a:spcBef>
                <a:spcPts val="1600"/>
              </a:spcBef>
              <a:spcAft>
                <a:spcPts val="0"/>
              </a:spcAft>
              <a:buNone/>
            </a:pPr>
            <a:r>
              <a:rPr lang="fr"/>
              <a:t>On parle de “merge” pour décrire l’action de fusionner les branches </a:t>
            </a:r>
            <a:r>
              <a:rPr lang="fr"/>
              <a:t>entre</a:t>
            </a:r>
            <a:r>
              <a:rPr lang="fr"/>
              <a:t> elles.</a:t>
            </a:r>
            <a:endParaRPr/>
          </a:p>
          <a:p>
            <a:pPr indent="0" lvl="0" marL="0" rtl="0" algn="l">
              <a:spcBef>
                <a:spcPts val="1600"/>
              </a:spcBef>
              <a:spcAft>
                <a:spcPts val="160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730725" y="1318650"/>
            <a:ext cx="4399500" cy="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Ensuite</a:t>
            </a:r>
            <a:endParaRPr/>
          </a:p>
          <a:p>
            <a:pPr indent="0" lvl="0" marL="0" rtl="0" algn="l">
              <a:spcBef>
                <a:spcPts val="0"/>
              </a:spcBef>
              <a:spcAft>
                <a:spcPts val="0"/>
              </a:spcAft>
              <a:buNone/>
            </a:pPr>
            <a:r>
              <a:rPr lang="fr" sz="1800"/>
              <a:t>Exemple d’utilisation (pour Windows)</a:t>
            </a:r>
            <a:endParaRPr sz="1800"/>
          </a:p>
        </p:txBody>
      </p:sp>
      <p:sp>
        <p:nvSpPr>
          <p:cNvPr id="312" name="Google Shape;312;p38"/>
          <p:cNvSpPr txBox="1"/>
          <p:nvPr>
            <p:ph idx="1" type="body"/>
          </p:nvPr>
        </p:nvSpPr>
        <p:spPr>
          <a:xfrm>
            <a:off x="665450" y="2133400"/>
            <a:ext cx="76746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Après avoir téléchargé et installé Git, on peut utiliser Git via l’application GitBash qui ouvre une console.</a:t>
            </a:r>
            <a:endParaRPr/>
          </a:p>
          <a:p>
            <a:pPr indent="0" lvl="0" marL="0" rtl="0" algn="l">
              <a:spcBef>
                <a:spcPts val="1600"/>
              </a:spcBef>
              <a:spcAft>
                <a:spcPts val="0"/>
              </a:spcAft>
              <a:buNone/>
            </a:pPr>
            <a:r>
              <a:rPr lang="fr"/>
              <a:t>Rentrer son nom d’utilisateur, mail et mot de passe avec :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313" name="Google Shape;313;p38"/>
          <p:cNvPicPr preferRelativeResize="0"/>
          <p:nvPr/>
        </p:nvPicPr>
        <p:blipFill>
          <a:blip r:embed="rId3">
            <a:alphaModFix/>
          </a:blip>
          <a:stretch>
            <a:fillRect/>
          </a:stretch>
        </p:blipFill>
        <p:spPr>
          <a:xfrm>
            <a:off x="730725" y="3271750"/>
            <a:ext cx="4047353" cy="101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730725" y="1318650"/>
            <a:ext cx="4399500" cy="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Ensuite</a:t>
            </a:r>
            <a:endParaRPr/>
          </a:p>
          <a:p>
            <a:pPr indent="0" lvl="0" marL="0" rtl="0" algn="l">
              <a:spcBef>
                <a:spcPts val="0"/>
              </a:spcBef>
              <a:spcAft>
                <a:spcPts val="0"/>
              </a:spcAft>
              <a:buNone/>
            </a:pPr>
            <a:r>
              <a:rPr lang="fr" sz="1800"/>
              <a:t>Exemple d’utilisation (pour Windows)</a:t>
            </a:r>
            <a:endParaRPr sz="1800"/>
          </a:p>
        </p:txBody>
      </p:sp>
      <p:sp>
        <p:nvSpPr>
          <p:cNvPr id="319" name="Google Shape;319;p39"/>
          <p:cNvSpPr txBox="1"/>
          <p:nvPr>
            <p:ph idx="1" type="body"/>
          </p:nvPr>
        </p:nvSpPr>
        <p:spPr>
          <a:xfrm>
            <a:off x="693725" y="2109900"/>
            <a:ext cx="76746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Importer son repository avec la commande git clone, on peut retrouver le lien sur le bouton “code” de la page web de celui-ci.</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320" name="Google Shape;320;p39"/>
          <p:cNvPicPr preferRelativeResize="0"/>
          <p:nvPr/>
        </p:nvPicPr>
        <p:blipFill rotWithShape="1">
          <a:blip r:embed="rId3">
            <a:alphaModFix/>
          </a:blip>
          <a:srcRect b="0" l="0" r="29799" t="0"/>
          <a:stretch/>
        </p:blipFill>
        <p:spPr>
          <a:xfrm>
            <a:off x="4744499" y="3305450"/>
            <a:ext cx="4399500" cy="1333650"/>
          </a:xfrm>
          <a:prstGeom prst="rect">
            <a:avLst/>
          </a:prstGeom>
          <a:noFill/>
          <a:ln>
            <a:noFill/>
          </a:ln>
        </p:spPr>
      </p:pic>
      <p:pic>
        <p:nvPicPr>
          <p:cNvPr id="321" name="Google Shape;321;p39"/>
          <p:cNvPicPr preferRelativeResize="0"/>
          <p:nvPr/>
        </p:nvPicPr>
        <p:blipFill rotWithShape="1">
          <a:blip r:embed="rId4">
            <a:alphaModFix/>
          </a:blip>
          <a:srcRect b="0" l="26921" r="0" t="19100"/>
          <a:stretch/>
        </p:blipFill>
        <p:spPr>
          <a:xfrm>
            <a:off x="0" y="2643975"/>
            <a:ext cx="4580000" cy="2203000"/>
          </a:xfrm>
          <a:prstGeom prst="rect">
            <a:avLst/>
          </a:prstGeom>
          <a:noFill/>
          <a:ln>
            <a:noFill/>
          </a:ln>
        </p:spPr>
      </p:pic>
      <p:cxnSp>
        <p:nvCxnSpPr>
          <p:cNvPr id="322" name="Google Shape;322;p39"/>
          <p:cNvCxnSpPr/>
          <p:nvPr/>
        </p:nvCxnSpPr>
        <p:spPr>
          <a:xfrm rot="10800000">
            <a:off x="1433850" y="2972950"/>
            <a:ext cx="1223400" cy="618300"/>
          </a:xfrm>
          <a:prstGeom prst="straightConnector1">
            <a:avLst/>
          </a:prstGeom>
          <a:noFill/>
          <a:ln cap="flat" cmpd="sng" w="9525">
            <a:solidFill>
              <a:schemeClr val="dk2"/>
            </a:solidFill>
            <a:prstDash val="solid"/>
            <a:round/>
            <a:headEnd len="med" w="med" type="none"/>
            <a:tailEnd len="med" w="med" type="none"/>
          </a:ln>
        </p:spPr>
      </p:cxnSp>
      <p:sp>
        <p:nvSpPr>
          <p:cNvPr id="323" name="Google Shape;323;p39"/>
          <p:cNvSpPr/>
          <p:nvPr/>
        </p:nvSpPr>
        <p:spPr>
          <a:xfrm>
            <a:off x="1999525" y="3525475"/>
            <a:ext cx="2460000" cy="3945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730725" y="1318650"/>
            <a:ext cx="4399500" cy="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Ensuite</a:t>
            </a:r>
            <a:endParaRPr/>
          </a:p>
          <a:p>
            <a:pPr indent="0" lvl="0" marL="0" rtl="0" algn="l">
              <a:spcBef>
                <a:spcPts val="0"/>
              </a:spcBef>
              <a:spcAft>
                <a:spcPts val="0"/>
              </a:spcAft>
              <a:buNone/>
            </a:pPr>
            <a:r>
              <a:rPr lang="fr" sz="1800"/>
              <a:t>Exemple d’utilisation (pour Windows)</a:t>
            </a:r>
            <a:endParaRPr sz="1800"/>
          </a:p>
        </p:txBody>
      </p:sp>
      <p:sp>
        <p:nvSpPr>
          <p:cNvPr id="329" name="Google Shape;329;p40"/>
          <p:cNvSpPr txBox="1"/>
          <p:nvPr>
            <p:ph idx="1" type="body"/>
          </p:nvPr>
        </p:nvSpPr>
        <p:spPr>
          <a:xfrm>
            <a:off x="654525" y="2109900"/>
            <a:ext cx="3518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Mes fichiers ont bien été </a:t>
            </a:r>
            <a:r>
              <a:rPr lang="fr"/>
              <a:t>créés</a:t>
            </a:r>
            <a:r>
              <a:rPr lang="fr"/>
              <a:t> sur mon disque.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330" name="Google Shape;330;p40"/>
          <p:cNvPicPr preferRelativeResize="0"/>
          <p:nvPr/>
        </p:nvPicPr>
        <p:blipFill>
          <a:blip r:embed="rId3">
            <a:alphaModFix/>
          </a:blip>
          <a:stretch>
            <a:fillRect/>
          </a:stretch>
        </p:blipFill>
        <p:spPr>
          <a:xfrm>
            <a:off x="4401525" y="2335950"/>
            <a:ext cx="4590075" cy="22347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730725" y="1318650"/>
            <a:ext cx="4399500" cy="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Ensuite</a:t>
            </a:r>
            <a:endParaRPr/>
          </a:p>
          <a:p>
            <a:pPr indent="0" lvl="0" marL="0" rtl="0" algn="l">
              <a:spcBef>
                <a:spcPts val="0"/>
              </a:spcBef>
              <a:spcAft>
                <a:spcPts val="0"/>
              </a:spcAft>
              <a:buNone/>
            </a:pPr>
            <a:r>
              <a:rPr lang="fr" sz="1800"/>
              <a:t>Exemple d’utilisation (pour Windows)</a:t>
            </a:r>
            <a:endParaRPr sz="1800"/>
          </a:p>
        </p:txBody>
      </p:sp>
      <p:sp>
        <p:nvSpPr>
          <p:cNvPr id="336" name="Google Shape;336;p41"/>
          <p:cNvSpPr txBox="1"/>
          <p:nvPr>
            <p:ph idx="1" type="body"/>
          </p:nvPr>
        </p:nvSpPr>
        <p:spPr>
          <a:xfrm>
            <a:off x="730725" y="2131225"/>
            <a:ext cx="76746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peut ensuite modifier ses fichiers localement (par exemple en ajouter un nouveau). Une fois terminé, on ajoute les fichiers à prendre en compte avec la commande add -A (pour all), et on peut “commit” pour enregistrer ses modifications. (Ne pas oublier de se mettre dans le bon </a:t>
            </a:r>
            <a:r>
              <a:rPr lang="fr"/>
              <a:t>répertoire</a:t>
            </a:r>
            <a:r>
              <a:rPr lang="fr"/>
              <a:t> en utilisant cd.)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337" name="Google Shape;337;p41"/>
          <p:cNvPicPr preferRelativeResize="0"/>
          <p:nvPr/>
        </p:nvPicPr>
        <p:blipFill>
          <a:blip r:embed="rId3">
            <a:alphaModFix/>
          </a:blip>
          <a:stretch>
            <a:fillRect/>
          </a:stretch>
        </p:blipFill>
        <p:spPr>
          <a:xfrm>
            <a:off x="730725" y="3154138"/>
            <a:ext cx="5010150" cy="1552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730725" y="1318650"/>
            <a:ext cx="4399500" cy="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Ensuite</a:t>
            </a:r>
            <a:endParaRPr/>
          </a:p>
          <a:p>
            <a:pPr indent="0" lvl="0" marL="0" rtl="0" algn="l">
              <a:spcBef>
                <a:spcPts val="0"/>
              </a:spcBef>
              <a:spcAft>
                <a:spcPts val="0"/>
              </a:spcAft>
              <a:buNone/>
            </a:pPr>
            <a:r>
              <a:rPr lang="fr" sz="1800"/>
              <a:t>Exemple d’utilisation (pour Windows)</a:t>
            </a:r>
            <a:endParaRPr sz="1800"/>
          </a:p>
        </p:txBody>
      </p:sp>
      <p:sp>
        <p:nvSpPr>
          <p:cNvPr id="343" name="Google Shape;343;p42"/>
          <p:cNvSpPr txBox="1"/>
          <p:nvPr>
            <p:ph idx="1" type="body"/>
          </p:nvPr>
        </p:nvSpPr>
        <p:spPr>
          <a:xfrm>
            <a:off x="665450" y="2131225"/>
            <a:ext cx="76746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Une fois toutes le modifications enregistrées dans un commit, il ne reste qu’a “push” vers Github avec git push &lt;l’adresse de mon repo&gt; &lt;le nom de ma branche (ici main)&gt;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344" name="Google Shape;344;p42"/>
          <p:cNvPicPr preferRelativeResize="0"/>
          <p:nvPr/>
        </p:nvPicPr>
        <p:blipFill>
          <a:blip r:embed="rId3">
            <a:alphaModFix/>
          </a:blip>
          <a:stretch>
            <a:fillRect/>
          </a:stretch>
        </p:blipFill>
        <p:spPr>
          <a:xfrm>
            <a:off x="730725" y="3065738"/>
            <a:ext cx="6324600" cy="159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3"/>
          <p:cNvSpPr txBox="1"/>
          <p:nvPr>
            <p:ph type="title"/>
          </p:nvPr>
        </p:nvSpPr>
        <p:spPr>
          <a:xfrm>
            <a:off x="730725" y="1318650"/>
            <a:ext cx="4399500" cy="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Ensuite</a:t>
            </a:r>
            <a:endParaRPr/>
          </a:p>
          <a:p>
            <a:pPr indent="0" lvl="0" marL="0" rtl="0" algn="l">
              <a:spcBef>
                <a:spcPts val="0"/>
              </a:spcBef>
              <a:spcAft>
                <a:spcPts val="0"/>
              </a:spcAft>
              <a:buNone/>
            </a:pPr>
            <a:r>
              <a:rPr lang="fr" sz="1800"/>
              <a:t>Exemple d’utilisation (pour Windows)</a:t>
            </a:r>
            <a:endParaRPr sz="1800"/>
          </a:p>
        </p:txBody>
      </p:sp>
      <p:sp>
        <p:nvSpPr>
          <p:cNvPr id="350" name="Google Shape;350;p43"/>
          <p:cNvSpPr txBox="1"/>
          <p:nvPr>
            <p:ph idx="1" type="body"/>
          </p:nvPr>
        </p:nvSpPr>
        <p:spPr>
          <a:xfrm>
            <a:off x="665450" y="2131225"/>
            <a:ext cx="76746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 </a:t>
            </a:r>
            <a:r>
              <a:rPr lang="fr"/>
              <a:t>voilà,</a:t>
            </a:r>
            <a:r>
              <a:rPr lang="fr"/>
              <a:t> mes fichiers sont arrivés.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351" name="Google Shape;351;p43"/>
          <p:cNvPicPr preferRelativeResize="0"/>
          <p:nvPr/>
        </p:nvPicPr>
        <p:blipFill>
          <a:blip r:embed="rId3">
            <a:alphaModFix/>
          </a:blip>
          <a:stretch>
            <a:fillRect/>
          </a:stretch>
        </p:blipFill>
        <p:spPr>
          <a:xfrm>
            <a:off x="166675" y="2667725"/>
            <a:ext cx="8810625" cy="194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730725" y="1318650"/>
            <a:ext cx="4399500" cy="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Branching</a:t>
            </a:r>
            <a:endParaRPr/>
          </a:p>
          <a:p>
            <a:pPr indent="0" lvl="0" marL="0" rtl="0" algn="l">
              <a:spcBef>
                <a:spcPts val="0"/>
              </a:spcBef>
              <a:spcAft>
                <a:spcPts val="0"/>
              </a:spcAft>
              <a:buNone/>
            </a:pPr>
            <a:r>
              <a:rPr lang="fr" sz="1800"/>
              <a:t>Le travail collaboratif</a:t>
            </a:r>
            <a:endParaRPr sz="1800"/>
          </a:p>
        </p:txBody>
      </p:sp>
      <p:sp>
        <p:nvSpPr>
          <p:cNvPr id="357" name="Google Shape;357;p44"/>
          <p:cNvSpPr txBox="1"/>
          <p:nvPr>
            <p:ph idx="1" type="body"/>
          </p:nvPr>
        </p:nvSpPr>
        <p:spPr>
          <a:xfrm>
            <a:off x="651600" y="2107350"/>
            <a:ext cx="76746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est possible d’utiliser le </a:t>
            </a:r>
            <a:r>
              <a:rPr lang="fr"/>
              <a:t>système</a:t>
            </a:r>
            <a:r>
              <a:rPr lang="fr"/>
              <a:t> de branches pour travailler </a:t>
            </a:r>
            <a:r>
              <a:rPr lang="fr"/>
              <a:t>indépendamment</a:t>
            </a:r>
            <a:r>
              <a:rPr lang="fr"/>
              <a:t> sur le projet.  On peut ensuite le faire fusionner avec le “tronc” pour intégrer les </a:t>
            </a:r>
            <a:r>
              <a:rPr lang="fr"/>
              <a:t>changements</a:t>
            </a:r>
            <a:r>
              <a:rPr lang="fr"/>
              <a:t> réalisés. </a:t>
            </a:r>
            <a:endParaRPr/>
          </a:p>
          <a:p>
            <a:pPr indent="0" lvl="0" marL="0" rtl="0" algn="l">
              <a:spcBef>
                <a:spcPts val="1600"/>
              </a:spcBef>
              <a:spcAft>
                <a:spcPts val="0"/>
              </a:spcAft>
              <a:buNone/>
            </a:pPr>
            <a:r>
              <a:rPr lang="fr"/>
              <a:t>L'intérêt</a:t>
            </a:r>
            <a:r>
              <a:rPr lang="fr"/>
              <a:t> est qu’il est possible d’avoir de nombreuses branches en </a:t>
            </a:r>
            <a:r>
              <a:rPr lang="fr"/>
              <a:t>même</a:t>
            </a:r>
            <a:r>
              <a:rPr lang="fr"/>
              <a:t> temps, et ainsi travailler à plusieurs.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358" name="Google Shape;358;p44"/>
          <p:cNvPicPr preferRelativeResize="0"/>
          <p:nvPr/>
        </p:nvPicPr>
        <p:blipFill rotWithShape="1">
          <a:blip r:embed="rId3">
            <a:alphaModFix/>
          </a:blip>
          <a:srcRect b="6463" l="4842" r="5318" t="9040"/>
          <a:stretch/>
        </p:blipFill>
        <p:spPr>
          <a:xfrm>
            <a:off x="741021" y="3368925"/>
            <a:ext cx="7495753" cy="1774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5"/>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Github Desktop</a:t>
            </a:r>
            <a:endParaRPr/>
          </a:p>
        </p:txBody>
      </p:sp>
      <p:sp>
        <p:nvSpPr>
          <p:cNvPr id="364" name="Google Shape;364;p45"/>
          <p:cNvSpPr txBox="1"/>
          <p:nvPr>
            <p:ph idx="1" type="body"/>
          </p:nvPr>
        </p:nvSpPr>
        <p:spPr>
          <a:xfrm>
            <a:off x="721225" y="2117550"/>
            <a:ext cx="3636600" cy="17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Git est trop compliqué ? Pas de problèmes ! </a:t>
            </a:r>
            <a:endParaRPr/>
          </a:p>
          <a:p>
            <a:pPr indent="0" lvl="0" marL="0" rtl="0" algn="l">
              <a:spcBef>
                <a:spcPts val="1600"/>
              </a:spcBef>
              <a:spcAft>
                <a:spcPts val="1600"/>
              </a:spcAft>
              <a:buNone/>
            </a:pPr>
            <a:r>
              <a:rPr lang="fr"/>
              <a:t>GitHub propose une interface graphique bien plus intuitive,  elle permet de travailler de façon beaucoup plus simple à la pression d’un seul bouton.</a:t>
            </a:r>
            <a:endParaRPr/>
          </a:p>
        </p:txBody>
      </p:sp>
      <p:pic>
        <p:nvPicPr>
          <p:cNvPr id="365" name="Google Shape;365;p45"/>
          <p:cNvPicPr preferRelativeResize="0"/>
          <p:nvPr/>
        </p:nvPicPr>
        <p:blipFill>
          <a:blip r:embed="rId3">
            <a:alphaModFix/>
          </a:blip>
          <a:stretch>
            <a:fillRect/>
          </a:stretch>
        </p:blipFill>
        <p:spPr>
          <a:xfrm>
            <a:off x="4572000" y="1441550"/>
            <a:ext cx="4472600" cy="30763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ph type="title"/>
          </p:nvPr>
        </p:nvSpPr>
        <p:spPr>
          <a:xfrm>
            <a:off x="730000" y="12424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Une intégration puissante</a:t>
            </a:r>
            <a:endParaRPr/>
          </a:p>
        </p:txBody>
      </p:sp>
      <p:sp>
        <p:nvSpPr>
          <p:cNvPr id="371" name="Google Shape;371;p46"/>
          <p:cNvSpPr txBox="1"/>
          <p:nvPr>
            <p:ph idx="1" type="body"/>
          </p:nvPr>
        </p:nvSpPr>
        <p:spPr>
          <a:xfrm>
            <a:off x="721225" y="2117550"/>
            <a:ext cx="3636600" cy="17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quasi intégralité des IDE ont une fonctionnalité pour gérer automatiquement les interactions Git</a:t>
            </a:r>
            <a:endParaRPr/>
          </a:p>
          <a:p>
            <a:pPr indent="0" lvl="0" marL="0" rtl="0" algn="l">
              <a:spcBef>
                <a:spcPts val="1600"/>
              </a:spcBef>
              <a:spcAft>
                <a:spcPts val="1600"/>
              </a:spcAft>
              <a:buNone/>
            </a:pPr>
            <a:r>
              <a:rPr lang="fr"/>
              <a:t>De nombreux outils de gestion de projet sont aussi </a:t>
            </a:r>
            <a:r>
              <a:rPr lang="fr"/>
              <a:t>compatibles.</a:t>
            </a:r>
            <a:endParaRPr/>
          </a:p>
        </p:txBody>
      </p:sp>
      <p:pic>
        <p:nvPicPr>
          <p:cNvPr id="372" name="Google Shape;372;p46"/>
          <p:cNvPicPr preferRelativeResize="0"/>
          <p:nvPr/>
        </p:nvPicPr>
        <p:blipFill rotWithShape="1">
          <a:blip r:embed="rId3">
            <a:alphaModFix/>
          </a:blip>
          <a:srcRect b="-32481" l="-2742" r="-2742" t="-32481"/>
          <a:stretch/>
        </p:blipFill>
        <p:spPr>
          <a:xfrm>
            <a:off x="5038250" y="1184600"/>
            <a:ext cx="2086175" cy="3262602"/>
          </a:xfrm>
          <a:prstGeom prst="rect">
            <a:avLst/>
          </a:prstGeom>
          <a:noFill/>
          <a:ln>
            <a:noFill/>
          </a:ln>
        </p:spPr>
      </p:pic>
      <p:pic>
        <p:nvPicPr>
          <p:cNvPr id="373" name="Google Shape;373;p46"/>
          <p:cNvPicPr preferRelativeResize="0"/>
          <p:nvPr/>
        </p:nvPicPr>
        <p:blipFill rotWithShape="1">
          <a:blip r:embed="rId4">
            <a:alphaModFix/>
          </a:blip>
          <a:srcRect b="-4088" l="-16174" r="-16187" t="-4077"/>
          <a:stretch/>
        </p:blipFill>
        <p:spPr>
          <a:xfrm>
            <a:off x="7172149" y="1184609"/>
            <a:ext cx="1971850" cy="1611566"/>
          </a:xfrm>
          <a:prstGeom prst="rect">
            <a:avLst/>
          </a:prstGeom>
          <a:noFill/>
          <a:ln>
            <a:noFill/>
          </a:ln>
        </p:spPr>
      </p:pic>
      <p:pic>
        <p:nvPicPr>
          <p:cNvPr id="374" name="Google Shape;374;p46"/>
          <p:cNvPicPr preferRelativeResize="0"/>
          <p:nvPr/>
        </p:nvPicPr>
        <p:blipFill rotWithShape="1">
          <a:blip r:embed="rId5">
            <a:alphaModFix/>
          </a:blip>
          <a:srcRect b="0" l="-1131" r="76904" t="0"/>
          <a:stretch/>
        </p:blipFill>
        <p:spPr>
          <a:xfrm>
            <a:off x="7172149" y="2835640"/>
            <a:ext cx="1971840" cy="16115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Vos objectifs et besoins</a:t>
            </a:r>
            <a:endParaRPr/>
          </a:p>
        </p:txBody>
      </p:sp>
      <p:sp>
        <p:nvSpPr>
          <p:cNvPr id="188" name="Google Shape;188;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a:t>Listes de biens, de clients, de prospects… La donnée est une partie </a:t>
            </a:r>
            <a:r>
              <a:rPr lang="fr" sz="1100"/>
              <a:t>inhérente</a:t>
            </a:r>
            <a:r>
              <a:rPr lang="fr" sz="1100"/>
              <a:t> du métier de </a:t>
            </a:r>
            <a:r>
              <a:rPr lang="fr" sz="1100"/>
              <a:t>conseiller</a:t>
            </a:r>
            <a:r>
              <a:rPr lang="fr" sz="1100"/>
              <a:t> immobilier.  Pour répondre à ce besoin, vous avez choisi de vous pencher vers la transition numérique de vos dossiers. </a:t>
            </a:r>
            <a:endParaRPr sz="1100"/>
          </a:p>
          <a:p>
            <a:pPr indent="0" lvl="0" marL="0" rtl="0" algn="l">
              <a:spcBef>
                <a:spcPts val="1600"/>
              </a:spcBef>
              <a:spcAft>
                <a:spcPts val="1600"/>
              </a:spcAft>
              <a:buNone/>
            </a:pPr>
            <a:r>
              <a:rPr lang="fr" sz="1100"/>
              <a:t>Afin de mieux comprendre l'environnement tech et data pour y voir plus clair sur votre stratégie de digitalisation . Nous vous proposons une formation claire et adaptée à votre besoin.</a:t>
            </a:r>
            <a:endParaRPr sz="1100"/>
          </a:p>
        </p:txBody>
      </p:sp>
      <p:pic>
        <p:nvPicPr>
          <p:cNvPr descr="shutterstock_429987889_edited.jpg" id="189" name="Google Shape;189;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Construire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000000"/>
                </a:solidFill>
              </a:rPr>
              <a:t>Pourquoi</a:t>
            </a:r>
            <a:endParaRPr>
              <a:solidFill>
                <a:srgbClr val="000000"/>
              </a:solidFill>
            </a:endParaRPr>
          </a:p>
          <a:p>
            <a:pPr indent="0" lvl="0" marL="0" rtl="0" algn="l">
              <a:spcBef>
                <a:spcPts val="0"/>
              </a:spcBef>
              <a:spcAft>
                <a:spcPts val="0"/>
              </a:spcAft>
              <a:buNone/>
            </a:pPr>
            <a:r>
              <a:rPr lang="fr">
                <a:solidFill>
                  <a:srgbClr val="000000"/>
                </a:solidFill>
              </a:rPr>
              <a:t>Python ?</a:t>
            </a:r>
            <a:endParaRPr>
              <a:solidFill>
                <a:srgbClr val="000000"/>
              </a:solidFill>
            </a:endParaRPr>
          </a:p>
        </p:txBody>
      </p:sp>
      <p:pic>
        <p:nvPicPr>
          <p:cNvPr id="385" name="Google Shape;385;p48"/>
          <p:cNvPicPr preferRelativeResize="0"/>
          <p:nvPr/>
        </p:nvPicPr>
        <p:blipFill>
          <a:blip r:embed="rId3">
            <a:alphaModFix/>
          </a:blip>
          <a:stretch>
            <a:fillRect/>
          </a:stretch>
        </p:blipFill>
        <p:spPr>
          <a:xfrm>
            <a:off x="3529900" y="1091150"/>
            <a:ext cx="5004900" cy="3566000"/>
          </a:xfrm>
          <a:prstGeom prst="rect">
            <a:avLst/>
          </a:prstGeom>
          <a:noFill/>
          <a:ln>
            <a:noFill/>
          </a:ln>
        </p:spPr>
      </p:pic>
      <p:sp>
        <p:nvSpPr>
          <p:cNvPr id="386" name="Google Shape;386;p48"/>
          <p:cNvSpPr txBox="1"/>
          <p:nvPr/>
        </p:nvSpPr>
        <p:spPr>
          <a:xfrm>
            <a:off x="730000" y="2431750"/>
            <a:ext cx="26145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300">
                <a:solidFill>
                  <a:schemeClr val="accent1"/>
                </a:solidFill>
                <a:latin typeface="Lato"/>
                <a:ea typeface="Lato"/>
                <a:cs typeface="Lato"/>
                <a:sym typeface="Lato"/>
              </a:rPr>
              <a:t>Python est l’un des langages</a:t>
            </a:r>
            <a:endParaRPr sz="1300">
              <a:solidFill>
                <a:schemeClr val="accent1"/>
              </a:solidFill>
              <a:latin typeface="Lato"/>
              <a:ea typeface="Lato"/>
              <a:cs typeface="Lato"/>
              <a:sym typeface="Lato"/>
            </a:endParaRPr>
          </a:p>
          <a:p>
            <a:pPr indent="0" lvl="0" marL="0" rtl="0" algn="just">
              <a:spcBef>
                <a:spcPts val="0"/>
              </a:spcBef>
              <a:spcAft>
                <a:spcPts val="0"/>
              </a:spcAft>
              <a:buNone/>
            </a:pPr>
            <a:r>
              <a:rPr lang="fr" sz="1300">
                <a:solidFill>
                  <a:schemeClr val="accent1"/>
                </a:solidFill>
                <a:latin typeface="Lato"/>
                <a:ea typeface="Lato"/>
                <a:cs typeface="Lato"/>
                <a:sym typeface="Lato"/>
              </a:rPr>
              <a:t>de programmation le plus </a:t>
            </a:r>
            <a:endParaRPr sz="1300">
              <a:solidFill>
                <a:schemeClr val="accent1"/>
              </a:solidFill>
              <a:latin typeface="Lato"/>
              <a:ea typeface="Lato"/>
              <a:cs typeface="Lato"/>
              <a:sym typeface="Lato"/>
            </a:endParaRPr>
          </a:p>
          <a:p>
            <a:pPr indent="0" lvl="0" marL="0" rtl="0" algn="just">
              <a:spcBef>
                <a:spcPts val="0"/>
              </a:spcBef>
              <a:spcAft>
                <a:spcPts val="0"/>
              </a:spcAft>
              <a:buNone/>
            </a:pPr>
            <a:r>
              <a:rPr lang="fr" sz="1300">
                <a:solidFill>
                  <a:schemeClr val="accent1"/>
                </a:solidFill>
                <a:latin typeface="Lato"/>
                <a:ea typeface="Lato"/>
                <a:cs typeface="Lato"/>
                <a:sym typeface="Lato"/>
              </a:rPr>
              <a:t>populaire au monde. Il possède de nombreux avantages comparé à d’autres et,  grâce à sa communauté, il multiplie ses usages dans différents domaines.</a:t>
            </a:r>
            <a:endParaRPr sz="1300">
              <a:solidFill>
                <a:schemeClr val="accen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9"/>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Simplicité</a:t>
            </a:r>
            <a:endParaRPr/>
          </a:p>
        </p:txBody>
      </p:sp>
      <p:sp>
        <p:nvSpPr>
          <p:cNvPr id="392" name="Google Shape;392;p49"/>
          <p:cNvSpPr txBox="1"/>
          <p:nvPr>
            <p:ph idx="1" type="body"/>
          </p:nvPr>
        </p:nvSpPr>
        <p:spPr>
          <a:xfrm>
            <a:off x="721225" y="1965150"/>
            <a:ext cx="37890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Python ressemble fortement à l’anglais et possède une syntaxe </a:t>
            </a:r>
            <a:r>
              <a:rPr lang="fr"/>
              <a:t>simplifiée,</a:t>
            </a:r>
            <a:r>
              <a:rPr lang="fr"/>
              <a:t> </a:t>
            </a:r>
            <a:r>
              <a:rPr lang="fr"/>
              <a:t>basée</a:t>
            </a:r>
            <a:r>
              <a:rPr lang="fr"/>
              <a:t> sur le langage naturel.</a:t>
            </a:r>
            <a:endParaRPr/>
          </a:p>
          <a:p>
            <a:pPr indent="0" lvl="0" marL="0" rtl="0" algn="l">
              <a:spcBef>
                <a:spcPts val="1600"/>
              </a:spcBef>
              <a:spcAft>
                <a:spcPts val="0"/>
              </a:spcAft>
              <a:buNone/>
            </a:pPr>
            <a:r>
              <a:rPr lang="fr"/>
              <a:t>L’installation est facile et rapide ce qui en fait un atout important.</a:t>
            </a:r>
            <a:endParaRPr/>
          </a:p>
          <a:p>
            <a:pPr indent="0" lvl="0" marL="0" rtl="0" algn="l">
              <a:spcBef>
                <a:spcPts val="1600"/>
              </a:spcBef>
              <a:spcAft>
                <a:spcPts val="0"/>
              </a:spcAft>
              <a:buNone/>
            </a:pPr>
            <a:r>
              <a:rPr lang="fr"/>
              <a:t>Une grande quantité de tutoriels, écrits et vidéos, dans de nombreuses langues.</a:t>
            </a:r>
            <a:endParaRPr/>
          </a:p>
          <a:p>
            <a:pPr indent="0" lvl="0" marL="0" rtl="0" algn="l">
              <a:spcBef>
                <a:spcPts val="1600"/>
              </a:spcBef>
              <a:spcAft>
                <a:spcPts val="1600"/>
              </a:spcAft>
              <a:buNone/>
            </a:pPr>
            <a:r>
              <a:rPr lang="fr"/>
              <a:t>Ces différentes raisons font de Python le langage le plus adapté aux débutants.</a:t>
            </a:r>
            <a:endParaRPr/>
          </a:p>
        </p:txBody>
      </p:sp>
      <p:pic>
        <p:nvPicPr>
          <p:cNvPr id="393" name="Google Shape;393;p49"/>
          <p:cNvPicPr preferRelativeResize="0"/>
          <p:nvPr/>
        </p:nvPicPr>
        <p:blipFill>
          <a:blip r:embed="rId3">
            <a:alphaModFix/>
          </a:blip>
          <a:stretch>
            <a:fillRect/>
          </a:stretch>
        </p:blipFill>
        <p:spPr>
          <a:xfrm>
            <a:off x="4895225" y="1318650"/>
            <a:ext cx="3128702" cy="3128702"/>
          </a:xfrm>
          <a:prstGeom prst="rect">
            <a:avLst/>
          </a:prstGeom>
          <a:noFill/>
          <a:ln>
            <a:noFill/>
          </a:ln>
        </p:spPr>
      </p:pic>
      <p:sp>
        <p:nvSpPr>
          <p:cNvPr id="394" name="Google Shape;394;p49"/>
          <p:cNvSpPr/>
          <p:nvPr/>
        </p:nvSpPr>
        <p:spPr>
          <a:xfrm>
            <a:off x="655125" y="1031500"/>
            <a:ext cx="1212600" cy="32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49"/>
          <p:cNvPicPr preferRelativeResize="0"/>
          <p:nvPr/>
        </p:nvPicPr>
        <p:blipFill>
          <a:blip r:embed="rId4">
            <a:alphaModFix/>
          </a:blip>
          <a:stretch>
            <a:fillRect/>
          </a:stretch>
        </p:blipFill>
        <p:spPr>
          <a:xfrm>
            <a:off x="4571988" y="872163"/>
            <a:ext cx="4021675" cy="4021675"/>
          </a:xfrm>
          <a:prstGeom prst="rect">
            <a:avLst/>
          </a:prstGeom>
          <a:noFill/>
          <a:ln>
            <a:noFill/>
          </a:ln>
        </p:spPr>
      </p:pic>
      <p:sp>
        <p:nvSpPr>
          <p:cNvPr id="396" name="Google Shape;396;p49"/>
          <p:cNvSpPr txBox="1"/>
          <p:nvPr>
            <p:ph type="title"/>
          </p:nvPr>
        </p:nvSpPr>
        <p:spPr>
          <a:xfrm>
            <a:off x="100450" y="0"/>
            <a:ext cx="30540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000">
                <a:solidFill>
                  <a:srgbClr val="000000"/>
                </a:solidFill>
              </a:rPr>
              <a:t>Pourquoi Python ?</a:t>
            </a:r>
            <a:endParaRPr sz="20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0"/>
          <p:cNvSpPr txBox="1"/>
          <p:nvPr>
            <p:ph type="title"/>
          </p:nvPr>
        </p:nvSpPr>
        <p:spPr>
          <a:xfrm>
            <a:off x="4923325"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Rapidité</a:t>
            </a:r>
            <a:endParaRPr/>
          </a:p>
        </p:txBody>
      </p:sp>
      <p:sp>
        <p:nvSpPr>
          <p:cNvPr id="402" name="Google Shape;402;p50"/>
          <p:cNvSpPr txBox="1"/>
          <p:nvPr>
            <p:ph idx="1" type="body"/>
          </p:nvPr>
        </p:nvSpPr>
        <p:spPr>
          <a:xfrm>
            <a:off x="4914550" y="1965150"/>
            <a:ext cx="3940800" cy="25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Comparé à certains autres langages, tels que Java, C#, Go, JavaScript, ou C++, Python a souvent une vitesse d'exécution légèrement plus lente.</a:t>
            </a:r>
            <a:endParaRPr/>
          </a:p>
          <a:p>
            <a:pPr indent="0" lvl="0" marL="0" rtl="0" algn="l">
              <a:spcBef>
                <a:spcPts val="1600"/>
              </a:spcBef>
              <a:spcAft>
                <a:spcPts val="0"/>
              </a:spcAft>
              <a:buNone/>
            </a:pPr>
            <a:r>
              <a:rPr lang="fr"/>
              <a:t>Cependant, dans le monde d'aujourd'hui, le temps de développement est beaucoup plus important que le temps d'exécution des ordinateurs.</a:t>
            </a:r>
            <a:endParaRPr/>
          </a:p>
          <a:p>
            <a:pPr indent="0" lvl="0" marL="0" rtl="0" algn="l">
              <a:spcBef>
                <a:spcPts val="1600"/>
              </a:spcBef>
              <a:spcAft>
                <a:spcPts val="0"/>
              </a:spcAft>
              <a:buNone/>
            </a:pPr>
            <a:r>
              <a:rPr lang="fr"/>
              <a:t>Et en termes de délai de mise sur le marché, Python est tout simplement imbattable.</a:t>
            </a:r>
            <a:endParaRPr/>
          </a:p>
          <a:p>
            <a:pPr indent="0" lvl="0" marL="0" rtl="0" algn="l">
              <a:spcBef>
                <a:spcPts val="1600"/>
              </a:spcBef>
              <a:spcAft>
                <a:spcPts val="1600"/>
              </a:spcAft>
              <a:buNone/>
            </a:pPr>
            <a:r>
              <a:t/>
            </a:r>
            <a:endParaRPr/>
          </a:p>
        </p:txBody>
      </p:sp>
      <p:pic>
        <p:nvPicPr>
          <p:cNvPr id="403" name="Google Shape;403;p50"/>
          <p:cNvPicPr preferRelativeResize="0"/>
          <p:nvPr/>
        </p:nvPicPr>
        <p:blipFill>
          <a:blip r:embed="rId3">
            <a:alphaModFix/>
          </a:blip>
          <a:stretch>
            <a:fillRect/>
          </a:stretch>
        </p:blipFill>
        <p:spPr>
          <a:xfrm>
            <a:off x="181200" y="724825"/>
            <a:ext cx="4176700" cy="4176700"/>
          </a:xfrm>
          <a:prstGeom prst="rect">
            <a:avLst/>
          </a:prstGeom>
          <a:noFill/>
          <a:ln>
            <a:noFill/>
          </a:ln>
        </p:spPr>
      </p:pic>
      <p:sp>
        <p:nvSpPr>
          <p:cNvPr id="404" name="Google Shape;404;p50"/>
          <p:cNvSpPr txBox="1"/>
          <p:nvPr>
            <p:ph type="title"/>
          </p:nvPr>
        </p:nvSpPr>
        <p:spPr>
          <a:xfrm>
            <a:off x="100450" y="0"/>
            <a:ext cx="30540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000">
                <a:solidFill>
                  <a:srgbClr val="000000"/>
                </a:solidFill>
              </a:rPr>
              <a:t>Pourquoi Python ?</a:t>
            </a:r>
            <a:endParaRPr sz="20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730000" y="1104025"/>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Communauté &amp;</a:t>
            </a:r>
            <a:endParaRPr/>
          </a:p>
          <a:p>
            <a:pPr indent="0" lvl="0" marL="0" rtl="0" algn="l">
              <a:spcBef>
                <a:spcPts val="0"/>
              </a:spcBef>
              <a:spcAft>
                <a:spcPts val="0"/>
              </a:spcAft>
              <a:buNone/>
            </a:pPr>
            <a:r>
              <a:rPr lang="fr"/>
              <a:t>Flexibilité</a:t>
            </a:r>
            <a:endParaRPr/>
          </a:p>
        </p:txBody>
      </p:sp>
      <p:sp>
        <p:nvSpPr>
          <p:cNvPr id="410" name="Google Shape;410;p51"/>
          <p:cNvSpPr txBox="1"/>
          <p:nvPr>
            <p:ph idx="1" type="body"/>
          </p:nvPr>
        </p:nvSpPr>
        <p:spPr>
          <a:xfrm>
            <a:off x="721225" y="2175125"/>
            <a:ext cx="4017000" cy="26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Python est enseigné dans les écoles et de plus en plus de gens apprennent ce langage. </a:t>
            </a:r>
            <a:endParaRPr/>
          </a:p>
          <a:p>
            <a:pPr indent="0" lvl="0" marL="0" rtl="0" algn="l">
              <a:spcBef>
                <a:spcPts val="1600"/>
              </a:spcBef>
              <a:spcAft>
                <a:spcPts val="0"/>
              </a:spcAft>
              <a:buNone/>
            </a:pPr>
            <a:r>
              <a:rPr lang="fr"/>
              <a:t>Il existe énormément de librairies pour </a:t>
            </a:r>
            <a:r>
              <a:rPr lang="fr"/>
              <a:t>toutes</a:t>
            </a:r>
            <a:r>
              <a:rPr lang="fr"/>
              <a:t> </a:t>
            </a:r>
            <a:r>
              <a:rPr lang="fr"/>
              <a:t>sortes</a:t>
            </a:r>
            <a:r>
              <a:rPr lang="fr"/>
              <a:t> </a:t>
            </a:r>
            <a:r>
              <a:rPr lang="fr"/>
              <a:t>d'usages,</a:t>
            </a:r>
            <a:r>
              <a:rPr lang="fr"/>
              <a:t> du jeu vidéo à la data en passant par de l'intelligence artificielle ou encore du développement web. </a:t>
            </a:r>
            <a:endParaRPr/>
          </a:p>
          <a:p>
            <a:pPr indent="0" lvl="0" marL="0" rtl="0" algn="l">
              <a:spcBef>
                <a:spcPts val="1600"/>
              </a:spcBef>
              <a:spcAft>
                <a:spcPts val="0"/>
              </a:spcAft>
              <a:buNone/>
            </a:pPr>
            <a:r>
              <a:rPr lang="fr"/>
              <a:t>De </a:t>
            </a:r>
            <a:r>
              <a:rPr lang="fr"/>
              <a:t>plus, l'entraide</a:t>
            </a:r>
            <a:r>
              <a:rPr lang="fr"/>
              <a:t> est également au </a:t>
            </a:r>
            <a:r>
              <a:rPr lang="fr"/>
              <a:t>cœur</a:t>
            </a:r>
            <a:r>
              <a:rPr lang="fr"/>
              <a:t> de la communauté, avec des sites comme stackoverflow, qui contiennent toutes les réponses à vos questions.</a:t>
            </a:r>
            <a:endParaRPr/>
          </a:p>
          <a:p>
            <a:pPr indent="0" lvl="0" marL="0" rtl="0" algn="l">
              <a:spcBef>
                <a:spcPts val="1600"/>
              </a:spcBef>
              <a:spcAft>
                <a:spcPts val="1600"/>
              </a:spcAft>
              <a:buNone/>
            </a:pPr>
            <a:r>
              <a:t/>
            </a:r>
            <a:endParaRPr/>
          </a:p>
        </p:txBody>
      </p:sp>
      <p:pic>
        <p:nvPicPr>
          <p:cNvPr id="411" name="Google Shape;411;p51"/>
          <p:cNvPicPr preferRelativeResize="0"/>
          <p:nvPr/>
        </p:nvPicPr>
        <p:blipFill>
          <a:blip r:embed="rId3">
            <a:alphaModFix/>
          </a:blip>
          <a:stretch>
            <a:fillRect/>
          </a:stretch>
        </p:blipFill>
        <p:spPr>
          <a:xfrm>
            <a:off x="4648200" y="607850"/>
            <a:ext cx="4472600" cy="4472600"/>
          </a:xfrm>
          <a:prstGeom prst="rect">
            <a:avLst/>
          </a:prstGeom>
          <a:noFill/>
          <a:ln>
            <a:noFill/>
          </a:ln>
        </p:spPr>
      </p:pic>
      <p:sp>
        <p:nvSpPr>
          <p:cNvPr id="412" name="Google Shape;412;p51"/>
          <p:cNvSpPr/>
          <p:nvPr/>
        </p:nvSpPr>
        <p:spPr>
          <a:xfrm>
            <a:off x="641175" y="920975"/>
            <a:ext cx="1212600" cy="32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1"/>
          <p:cNvSpPr txBox="1"/>
          <p:nvPr>
            <p:ph type="title"/>
          </p:nvPr>
        </p:nvSpPr>
        <p:spPr>
          <a:xfrm>
            <a:off x="100450" y="0"/>
            <a:ext cx="30540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000">
                <a:solidFill>
                  <a:srgbClr val="000000"/>
                </a:solidFill>
              </a:rPr>
              <a:t>Pourquoi Python ?</a:t>
            </a:r>
            <a:endParaRPr sz="20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2"/>
          <p:cNvSpPr txBox="1"/>
          <p:nvPr>
            <p:ph type="title"/>
          </p:nvPr>
        </p:nvSpPr>
        <p:spPr>
          <a:xfrm>
            <a:off x="730000" y="1318650"/>
            <a:ext cx="3300900" cy="5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Jupyter Notebook</a:t>
            </a:r>
            <a:endParaRPr/>
          </a:p>
        </p:txBody>
      </p:sp>
      <p:sp>
        <p:nvSpPr>
          <p:cNvPr id="419" name="Google Shape;419;p52"/>
          <p:cNvSpPr txBox="1"/>
          <p:nvPr/>
        </p:nvSpPr>
        <p:spPr>
          <a:xfrm>
            <a:off x="730000" y="2242350"/>
            <a:ext cx="36282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accent1"/>
                </a:solidFill>
                <a:highlight>
                  <a:srgbClr val="FFFFFF"/>
                </a:highlight>
                <a:latin typeface="Lato"/>
                <a:ea typeface="Lato"/>
                <a:cs typeface="Lato"/>
                <a:sym typeface="Lato"/>
              </a:rPr>
              <a:t>Jupyter Notebook est utilisé pour faciliter la présentation de travaux en programmation et permettre la collaboration simplifiée.</a:t>
            </a:r>
            <a:endParaRPr sz="1300">
              <a:solidFill>
                <a:schemeClr val="accent1"/>
              </a:solidFill>
              <a:highlight>
                <a:srgbClr val="FFFFFF"/>
              </a:highlight>
              <a:latin typeface="Lato"/>
              <a:ea typeface="Lato"/>
              <a:cs typeface="Lato"/>
              <a:sym typeface="Lato"/>
            </a:endParaRPr>
          </a:p>
          <a:p>
            <a:pPr indent="0" lvl="0" marL="0" rtl="0" algn="l">
              <a:spcBef>
                <a:spcPts val="0"/>
              </a:spcBef>
              <a:spcAft>
                <a:spcPts val="0"/>
              </a:spcAft>
              <a:buNone/>
            </a:pPr>
            <a:r>
              <a:t/>
            </a:r>
            <a:endParaRPr sz="1300">
              <a:solidFill>
                <a:schemeClr val="accent1"/>
              </a:solidFill>
              <a:highlight>
                <a:srgbClr val="FFFFFF"/>
              </a:highlight>
              <a:latin typeface="Lato"/>
              <a:ea typeface="Lato"/>
              <a:cs typeface="Lato"/>
              <a:sym typeface="Lato"/>
            </a:endParaRPr>
          </a:p>
          <a:p>
            <a:pPr indent="0" lvl="0" marL="0" rtl="0" algn="l">
              <a:spcBef>
                <a:spcPts val="0"/>
              </a:spcBef>
              <a:spcAft>
                <a:spcPts val="0"/>
              </a:spcAft>
              <a:buNone/>
            </a:pPr>
            <a:r>
              <a:rPr lang="fr" sz="1300">
                <a:solidFill>
                  <a:schemeClr val="accent1"/>
                </a:solidFill>
                <a:highlight>
                  <a:srgbClr val="FFFFFF"/>
                </a:highlight>
                <a:latin typeface="Lato"/>
                <a:ea typeface="Lato"/>
                <a:cs typeface="Lato"/>
                <a:sym typeface="Lato"/>
              </a:rPr>
              <a:t>Il permet de combiner le code, les commentaires, le contenu multimédia et les visualisations dans un seul document interactif, qui peut être partagé, réutilisé et modifié.</a:t>
            </a:r>
            <a:endParaRPr sz="1300">
              <a:solidFill>
                <a:schemeClr val="accent1"/>
              </a:solidFill>
              <a:highlight>
                <a:srgbClr val="FFFFFF"/>
              </a:highlight>
              <a:latin typeface="Lato"/>
              <a:ea typeface="Lato"/>
              <a:cs typeface="Lato"/>
              <a:sym typeface="Lato"/>
            </a:endParaRPr>
          </a:p>
        </p:txBody>
      </p:sp>
      <p:pic>
        <p:nvPicPr>
          <p:cNvPr id="420" name="Google Shape;420;p52"/>
          <p:cNvPicPr preferRelativeResize="0"/>
          <p:nvPr/>
        </p:nvPicPr>
        <p:blipFill>
          <a:blip r:embed="rId3">
            <a:alphaModFix/>
          </a:blip>
          <a:stretch>
            <a:fillRect/>
          </a:stretch>
        </p:blipFill>
        <p:spPr>
          <a:xfrm>
            <a:off x="4078000" y="1483347"/>
            <a:ext cx="5065749" cy="2659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Pourquoi Jupyter Notebook ?</a:t>
            </a:r>
            <a:endParaRPr/>
          </a:p>
        </p:txBody>
      </p:sp>
      <p:sp>
        <p:nvSpPr>
          <p:cNvPr id="426" name="Google Shape;426;p53"/>
          <p:cNvSpPr txBox="1"/>
          <p:nvPr>
            <p:ph type="title"/>
          </p:nvPr>
        </p:nvSpPr>
        <p:spPr>
          <a:xfrm>
            <a:off x="76200" y="0"/>
            <a:ext cx="3300900" cy="5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000"/>
              <a:t>Jupyter Notebook</a:t>
            </a:r>
            <a:endParaRPr sz="2000"/>
          </a:p>
        </p:txBody>
      </p:sp>
      <p:sp>
        <p:nvSpPr>
          <p:cNvPr id="427" name="Google Shape;427;p53"/>
          <p:cNvSpPr txBox="1"/>
          <p:nvPr/>
        </p:nvSpPr>
        <p:spPr>
          <a:xfrm>
            <a:off x="730000" y="2410400"/>
            <a:ext cx="7842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accent1"/>
                </a:solidFill>
                <a:latin typeface="Lato"/>
                <a:ea typeface="Lato"/>
                <a:cs typeface="Lato"/>
                <a:sym typeface="Lato"/>
              </a:rPr>
              <a:t>Produit tout-en-un : Code, texte avec </a:t>
            </a:r>
            <a:r>
              <a:rPr lang="fr" sz="1300">
                <a:solidFill>
                  <a:schemeClr val="accent1"/>
                </a:solidFill>
                <a:latin typeface="Lato"/>
                <a:ea typeface="Lato"/>
                <a:cs typeface="Lato"/>
                <a:sym typeface="Lato"/>
              </a:rPr>
              <a:t>formatage</a:t>
            </a:r>
            <a:r>
              <a:rPr lang="fr"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0" rtl="0" algn="l">
              <a:spcBef>
                <a:spcPts val="0"/>
              </a:spcBef>
              <a:spcAft>
                <a:spcPts val="0"/>
              </a:spcAft>
              <a:buNone/>
            </a:pPr>
            <a:r>
              <a:rPr lang="fr" sz="1300">
                <a:solidFill>
                  <a:schemeClr val="accent1"/>
                </a:solidFill>
                <a:latin typeface="Lato"/>
                <a:ea typeface="Lato"/>
                <a:cs typeface="Lato"/>
                <a:sym typeface="Lato"/>
              </a:rPr>
              <a:t>et interactivité.</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fr" sz="1300">
                <a:solidFill>
                  <a:schemeClr val="accent1"/>
                </a:solidFill>
                <a:latin typeface="Lato"/>
                <a:ea typeface="Lato"/>
                <a:cs typeface="Lato"/>
                <a:sym typeface="Lato"/>
              </a:rPr>
              <a:t>Couramment utilisé pour les mathématiques </a:t>
            </a:r>
            <a:endParaRPr sz="1300">
              <a:solidFill>
                <a:schemeClr val="accent1"/>
              </a:solidFill>
              <a:latin typeface="Lato"/>
              <a:ea typeface="Lato"/>
              <a:cs typeface="Lato"/>
              <a:sym typeface="Lato"/>
            </a:endParaRPr>
          </a:p>
          <a:p>
            <a:pPr indent="0" lvl="0" marL="0" rtl="0" algn="l">
              <a:spcBef>
                <a:spcPts val="0"/>
              </a:spcBef>
              <a:spcAft>
                <a:spcPts val="0"/>
              </a:spcAft>
              <a:buNone/>
            </a:pPr>
            <a:r>
              <a:rPr lang="fr" sz="1300">
                <a:solidFill>
                  <a:schemeClr val="accent1"/>
                </a:solidFill>
                <a:latin typeface="Lato"/>
                <a:ea typeface="Lato"/>
                <a:cs typeface="Lato"/>
                <a:sym typeface="Lato"/>
              </a:rPr>
              <a:t>et autre projet de recherche, impliquant </a:t>
            </a:r>
            <a:endParaRPr sz="1300">
              <a:solidFill>
                <a:schemeClr val="accent1"/>
              </a:solidFill>
              <a:latin typeface="Lato"/>
              <a:ea typeface="Lato"/>
              <a:cs typeface="Lato"/>
              <a:sym typeface="Lato"/>
            </a:endParaRPr>
          </a:p>
          <a:p>
            <a:pPr indent="0" lvl="0" marL="0" rtl="0" algn="l">
              <a:spcBef>
                <a:spcPts val="0"/>
              </a:spcBef>
              <a:spcAft>
                <a:spcPts val="0"/>
              </a:spcAft>
              <a:buNone/>
            </a:pPr>
            <a:r>
              <a:rPr lang="fr" sz="1300">
                <a:solidFill>
                  <a:schemeClr val="accent1"/>
                </a:solidFill>
                <a:latin typeface="Lato"/>
                <a:ea typeface="Lato"/>
                <a:cs typeface="Lato"/>
                <a:sym typeface="Lato"/>
              </a:rPr>
              <a:t>visualisation de données et formules.</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fr" sz="1300">
                <a:solidFill>
                  <a:schemeClr val="accent1"/>
                </a:solidFill>
                <a:latin typeface="Lato"/>
                <a:ea typeface="Lato"/>
                <a:cs typeface="Lato"/>
                <a:sym typeface="Lato"/>
              </a:rPr>
              <a:t>Mais également dans des blogs et la </a:t>
            </a:r>
            <a:endParaRPr sz="1300">
              <a:solidFill>
                <a:schemeClr val="accent1"/>
              </a:solidFill>
              <a:latin typeface="Lato"/>
              <a:ea typeface="Lato"/>
              <a:cs typeface="Lato"/>
              <a:sym typeface="Lato"/>
            </a:endParaRPr>
          </a:p>
          <a:p>
            <a:pPr indent="0" lvl="0" marL="0" rtl="0" algn="l">
              <a:spcBef>
                <a:spcPts val="0"/>
              </a:spcBef>
              <a:spcAft>
                <a:spcPts val="0"/>
              </a:spcAft>
              <a:buNone/>
            </a:pPr>
            <a:r>
              <a:rPr lang="fr" sz="1300">
                <a:solidFill>
                  <a:schemeClr val="accent1"/>
                </a:solidFill>
                <a:latin typeface="Lato"/>
                <a:ea typeface="Lato"/>
                <a:cs typeface="Lato"/>
                <a:sym typeface="Lato"/>
              </a:rPr>
              <a:t>documentation, ce qui permet au lecteur </a:t>
            </a:r>
            <a:endParaRPr sz="1300">
              <a:solidFill>
                <a:schemeClr val="accent1"/>
              </a:solidFill>
              <a:latin typeface="Lato"/>
              <a:ea typeface="Lato"/>
              <a:cs typeface="Lato"/>
              <a:sym typeface="Lato"/>
            </a:endParaRPr>
          </a:p>
          <a:p>
            <a:pPr indent="0" lvl="0" marL="0" rtl="0" algn="l">
              <a:spcBef>
                <a:spcPts val="0"/>
              </a:spcBef>
              <a:spcAft>
                <a:spcPts val="0"/>
              </a:spcAft>
              <a:buNone/>
            </a:pPr>
            <a:r>
              <a:rPr lang="fr" sz="1300">
                <a:solidFill>
                  <a:schemeClr val="accent1"/>
                </a:solidFill>
                <a:latin typeface="Lato"/>
                <a:ea typeface="Lato"/>
                <a:cs typeface="Lato"/>
                <a:sym typeface="Lato"/>
              </a:rPr>
              <a:t>de l’utiliser comme un bac à sable.</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428" name="Google Shape;428;p53"/>
          <p:cNvPicPr preferRelativeResize="0"/>
          <p:nvPr/>
        </p:nvPicPr>
        <p:blipFill>
          <a:blip r:embed="rId3">
            <a:alphaModFix/>
          </a:blip>
          <a:stretch>
            <a:fillRect/>
          </a:stretch>
        </p:blipFill>
        <p:spPr>
          <a:xfrm>
            <a:off x="5141050" y="1318650"/>
            <a:ext cx="4002950" cy="1538775"/>
          </a:xfrm>
          <a:prstGeom prst="rect">
            <a:avLst/>
          </a:prstGeom>
          <a:noFill/>
          <a:ln>
            <a:noFill/>
          </a:ln>
        </p:spPr>
      </p:pic>
      <p:pic>
        <p:nvPicPr>
          <p:cNvPr id="429" name="Google Shape;429;p53"/>
          <p:cNvPicPr preferRelativeResize="0"/>
          <p:nvPr/>
        </p:nvPicPr>
        <p:blipFill rotWithShape="1">
          <a:blip r:embed="rId4">
            <a:alphaModFix/>
          </a:blip>
          <a:srcRect b="0" l="0" r="0" t="0"/>
          <a:stretch/>
        </p:blipFill>
        <p:spPr>
          <a:xfrm>
            <a:off x="4379524" y="2900986"/>
            <a:ext cx="4764476" cy="160481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4"/>
          <p:cNvSpPr txBox="1"/>
          <p:nvPr>
            <p:ph type="title"/>
          </p:nvPr>
        </p:nvSpPr>
        <p:spPr>
          <a:xfrm>
            <a:off x="729450" y="2056375"/>
            <a:ext cx="57378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Organiser vos bases de données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5"/>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Pourquoi une base de données relationnelle</a:t>
            </a:r>
            <a:endParaRPr sz="1000"/>
          </a:p>
        </p:txBody>
      </p:sp>
      <p:pic>
        <p:nvPicPr>
          <p:cNvPr descr="shutterstock_227447065.jpg" id="440" name="Google Shape;440;p55"/>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441" name="Google Shape;441;p55"/>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fr" sz="3000">
                <a:solidFill>
                  <a:srgbClr val="FFFFFF"/>
                </a:solidFill>
                <a:latin typeface="Lato"/>
                <a:ea typeface="Lato"/>
                <a:cs typeface="Lato"/>
                <a:sym typeface="Lato"/>
              </a:rPr>
              <a:t>01</a:t>
            </a:r>
            <a:r>
              <a:rPr b="1" lang="fr"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442" name="Google Shape;442;p55"/>
          <p:cNvGrpSpPr/>
          <p:nvPr/>
        </p:nvGrpSpPr>
        <p:grpSpPr>
          <a:xfrm>
            <a:off x="830400" y="3274596"/>
            <a:ext cx="2501700" cy="1353953"/>
            <a:chOff x="830400" y="3274596"/>
            <a:chExt cx="2501700" cy="1353953"/>
          </a:xfrm>
        </p:grpSpPr>
        <p:sp>
          <p:nvSpPr>
            <p:cNvPr id="443" name="Google Shape;443;p55"/>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5"/>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55"/>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1000"/>
              <a:t>Stocker</a:t>
            </a:r>
            <a:endParaRPr sz="1000"/>
          </a:p>
        </p:txBody>
      </p:sp>
      <p:sp>
        <p:nvSpPr>
          <p:cNvPr id="446" name="Google Shape;446;p55"/>
          <p:cNvSpPr txBox="1"/>
          <p:nvPr>
            <p:ph idx="4294967295" type="body"/>
          </p:nvPr>
        </p:nvSpPr>
        <p:spPr>
          <a:xfrm>
            <a:off x="967528" y="3885655"/>
            <a:ext cx="2238300" cy="649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800"/>
              <a:t>Facilement de nombreux fichiers, ayant des poids différents.</a:t>
            </a:r>
            <a:endParaRPr sz="800"/>
          </a:p>
          <a:p>
            <a:pPr indent="0" lvl="0" marL="0" rtl="0" algn="l">
              <a:lnSpc>
                <a:spcPct val="115000"/>
              </a:lnSpc>
              <a:spcBef>
                <a:spcPts val="0"/>
              </a:spcBef>
              <a:spcAft>
                <a:spcPts val="0"/>
              </a:spcAft>
              <a:buNone/>
            </a:pPr>
            <a:r>
              <a:rPr lang="fr" sz="800"/>
              <a:t>Une version cloud qui permet de toujours avoir une donnée sécurisée</a:t>
            </a:r>
            <a:endParaRPr sz="800"/>
          </a:p>
        </p:txBody>
      </p:sp>
      <p:pic>
        <p:nvPicPr>
          <p:cNvPr descr="shutterstock_425821354.jpg" id="447" name="Google Shape;447;p55"/>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448" name="Google Shape;448;p55"/>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fr" sz="3000">
                <a:solidFill>
                  <a:srgbClr val="FFFFFF"/>
                </a:solidFill>
                <a:latin typeface="Lato"/>
                <a:ea typeface="Lato"/>
                <a:cs typeface="Lato"/>
                <a:sym typeface="Lato"/>
              </a:rPr>
              <a:t>0</a:t>
            </a:r>
            <a:r>
              <a:rPr b="1" lang="fr"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449" name="Google Shape;449;p55"/>
          <p:cNvGrpSpPr/>
          <p:nvPr/>
        </p:nvGrpSpPr>
        <p:grpSpPr>
          <a:xfrm flipH="1" rot="10800000">
            <a:off x="3332867" y="2091171"/>
            <a:ext cx="2501700" cy="1353953"/>
            <a:chOff x="830400" y="3274596"/>
            <a:chExt cx="2501700" cy="1353953"/>
          </a:xfrm>
        </p:grpSpPr>
        <p:sp>
          <p:nvSpPr>
            <p:cNvPr id="450" name="Google Shape;450;p55"/>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5"/>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55"/>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1000"/>
              <a:t>Organiser</a:t>
            </a:r>
            <a:endParaRPr sz="1000"/>
          </a:p>
        </p:txBody>
      </p:sp>
      <p:sp>
        <p:nvSpPr>
          <p:cNvPr id="453" name="Google Shape;453;p55"/>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t>Garder les relations entre les fichiers sans avoir à les fusionner. Chaque fichier/table a sa propre vie et peut évoluer sans voir toute la structure de vos données modifiée.</a:t>
            </a:r>
            <a:endParaRPr sz="800"/>
          </a:p>
        </p:txBody>
      </p:sp>
      <p:pic>
        <p:nvPicPr>
          <p:cNvPr descr="shutterstock_512483578.jpg" id="454" name="Google Shape;454;p55"/>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455" name="Google Shape;455;p55"/>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fr" sz="3000">
                <a:solidFill>
                  <a:srgbClr val="FFFFFF"/>
                </a:solidFill>
                <a:latin typeface="Lato"/>
                <a:ea typeface="Lato"/>
                <a:cs typeface="Lato"/>
                <a:sym typeface="Lato"/>
              </a:rPr>
              <a:t>0</a:t>
            </a:r>
            <a:r>
              <a:rPr b="1" lang="fr"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456" name="Google Shape;456;p55"/>
          <p:cNvGrpSpPr/>
          <p:nvPr/>
        </p:nvGrpSpPr>
        <p:grpSpPr>
          <a:xfrm>
            <a:off x="5832591" y="3274596"/>
            <a:ext cx="2501700" cy="1353953"/>
            <a:chOff x="830400" y="3274596"/>
            <a:chExt cx="2501700" cy="1353953"/>
          </a:xfrm>
        </p:grpSpPr>
        <p:sp>
          <p:nvSpPr>
            <p:cNvPr id="457" name="Google Shape;457;p55"/>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5"/>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55"/>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1000"/>
              <a:t>Manipuler</a:t>
            </a:r>
            <a:endParaRPr sz="1000"/>
          </a:p>
        </p:txBody>
      </p:sp>
      <p:sp>
        <p:nvSpPr>
          <p:cNvPr id="460" name="Google Shape;460;p55"/>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t>La base de données est accessible facilement à toutes les équipes, elles peuvent aller chercher uniquement les informations qu’elles désirent et cela rapidement. </a:t>
            </a:r>
            <a:endParaRPr sz="800"/>
          </a:p>
        </p:txBody>
      </p:sp>
      <p:sp>
        <p:nvSpPr>
          <p:cNvPr id="461" name="Google Shape;461;p55"/>
          <p:cNvSpPr txBox="1"/>
          <p:nvPr>
            <p:ph idx="4294967295" type="subTitle"/>
          </p:nvPr>
        </p:nvSpPr>
        <p:spPr>
          <a:xfrm>
            <a:off x="721225" y="8549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t>Bases de données</a:t>
            </a:r>
            <a:endParaRPr sz="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6"/>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000000"/>
                </a:solidFill>
              </a:rPr>
              <a:t>Vos outils</a:t>
            </a:r>
            <a:endParaRPr/>
          </a:p>
        </p:txBody>
      </p:sp>
      <p:sp>
        <p:nvSpPr>
          <p:cNvPr id="467" name="Google Shape;467;p56"/>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a:t>Comment les choisir</a:t>
            </a:r>
            <a:r>
              <a:rPr lang="fr" sz="1100"/>
              <a:t> : </a:t>
            </a:r>
            <a:endParaRPr sz="1100"/>
          </a:p>
          <a:p>
            <a:pPr indent="-298450" lvl="0" marL="457200" rtl="0" algn="l">
              <a:spcBef>
                <a:spcPts val="0"/>
              </a:spcBef>
              <a:spcAft>
                <a:spcPts val="0"/>
              </a:spcAft>
              <a:buSzPts val="1100"/>
              <a:buChar char="●"/>
            </a:pPr>
            <a:r>
              <a:rPr lang="fr" sz="1100"/>
              <a:t>la difficulté pour manipuler des données</a:t>
            </a:r>
            <a:endParaRPr sz="1100"/>
          </a:p>
          <a:p>
            <a:pPr indent="-298450" lvl="0" marL="457200" rtl="0" algn="l">
              <a:spcBef>
                <a:spcPts val="0"/>
              </a:spcBef>
              <a:spcAft>
                <a:spcPts val="0"/>
              </a:spcAft>
              <a:buSzPts val="1100"/>
              <a:buChar char="●"/>
            </a:pPr>
            <a:r>
              <a:rPr lang="fr" sz="1100"/>
              <a:t>le coût de versions open source</a:t>
            </a:r>
            <a:endParaRPr sz="1100"/>
          </a:p>
          <a:p>
            <a:pPr indent="-298450" lvl="0" marL="457200" rtl="0" algn="l">
              <a:spcBef>
                <a:spcPts val="0"/>
              </a:spcBef>
              <a:spcAft>
                <a:spcPts val="0"/>
              </a:spcAft>
              <a:buSzPts val="1100"/>
              <a:buChar char="●"/>
            </a:pPr>
            <a:r>
              <a:rPr lang="fr" sz="1100"/>
              <a:t>la taille et le nombre des fichiers</a:t>
            </a:r>
            <a:endParaRPr sz="1100"/>
          </a:p>
        </p:txBody>
      </p:sp>
      <p:sp>
        <p:nvSpPr>
          <p:cNvPr id="468" name="Google Shape;468;p56"/>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800">
                <a:solidFill>
                  <a:schemeClr val="dk1"/>
                </a:solidFill>
                <a:latin typeface="Lato"/>
                <a:ea typeface="Lato"/>
                <a:cs typeface="Lato"/>
                <a:sym typeface="Lato"/>
              </a:rPr>
              <a:t>Votre interface</a:t>
            </a:r>
            <a:endParaRPr b="1" sz="800">
              <a:solidFill>
                <a:schemeClr val="dk1"/>
              </a:solidFill>
              <a:latin typeface="Lato"/>
              <a:ea typeface="Lato"/>
              <a:cs typeface="Lato"/>
              <a:sym typeface="Lato"/>
            </a:endParaRPr>
          </a:p>
        </p:txBody>
      </p:sp>
      <p:sp>
        <p:nvSpPr>
          <p:cNvPr id="469" name="Google Shape;469;p56"/>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2500">
                <a:solidFill>
                  <a:schemeClr val="dk1"/>
                </a:solidFill>
                <a:latin typeface="Lato"/>
                <a:ea typeface="Lato"/>
                <a:cs typeface="Lato"/>
                <a:sym typeface="Lato"/>
              </a:rPr>
              <a:t>Jupyter notebook</a:t>
            </a:r>
            <a:endParaRPr b="1" sz="2500">
              <a:solidFill>
                <a:schemeClr val="dk1"/>
              </a:solidFill>
              <a:latin typeface="Lato"/>
              <a:ea typeface="Lato"/>
              <a:cs typeface="Lato"/>
              <a:sym typeface="Lato"/>
            </a:endParaRPr>
          </a:p>
        </p:txBody>
      </p:sp>
      <p:sp>
        <p:nvSpPr>
          <p:cNvPr id="470" name="Google Shape;470;p56"/>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100">
                <a:solidFill>
                  <a:schemeClr val="accent1"/>
                </a:solidFill>
                <a:latin typeface="Lato"/>
                <a:ea typeface="Lato"/>
                <a:cs typeface="Lato"/>
                <a:sym typeface="Lato"/>
              </a:rPr>
              <a:t>Une manière simple et efficace de manipuler vos fichiers sources et votre BDD</a:t>
            </a:r>
            <a:endParaRPr b="1" sz="1100">
              <a:solidFill>
                <a:schemeClr val="accent1"/>
              </a:solidFill>
              <a:latin typeface="Lato"/>
              <a:ea typeface="Lato"/>
              <a:cs typeface="Lato"/>
              <a:sym typeface="Lato"/>
            </a:endParaRPr>
          </a:p>
        </p:txBody>
      </p:sp>
      <p:cxnSp>
        <p:nvCxnSpPr>
          <p:cNvPr id="471" name="Google Shape;471;p56"/>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472" name="Google Shape;472;p56"/>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800">
                <a:solidFill>
                  <a:schemeClr val="dk1"/>
                </a:solidFill>
                <a:latin typeface="Lato"/>
                <a:ea typeface="Lato"/>
                <a:cs typeface="Lato"/>
                <a:sym typeface="Lato"/>
              </a:rPr>
              <a:t>Votre server</a:t>
            </a:r>
            <a:endParaRPr b="1" sz="800">
              <a:solidFill>
                <a:schemeClr val="dk1"/>
              </a:solidFill>
              <a:latin typeface="Lato"/>
              <a:ea typeface="Lato"/>
              <a:cs typeface="Lato"/>
              <a:sym typeface="Lato"/>
            </a:endParaRPr>
          </a:p>
        </p:txBody>
      </p:sp>
      <p:sp>
        <p:nvSpPr>
          <p:cNvPr id="473" name="Google Shape;473;p56"/>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4000">
                <a:solidFill>
                  <a:schemeClr val="dk1"/>
                </a:solidFill>
                <a:latin typeface="Lato"/>
                <a:ea typeface="Lato"/>
                <a:cs typeface="Lato"/>
                <a:sym typeface="Lato"/>
              </a:rPr>
              <a:t>SQLite</a:t>
            </a:r>
            <a:endParaRPr b="1" sz="4000">
              <a:solidFill>
                <a:schemeClr val="dk1"/>
              </a:solidFill>
              <a:latin typeface="Lato"/>
              <a:ea typeface="Lato"/>
              <a:cs typeface="Lato"/>
              <a:sym typeface="Lato"/>
            </a:endParaRPr>
          </a:p>
        </p:txBody>
      </p:sp>
      <p:sp>
        <p:nvSpPr>
          <p:cNvPr id="474" name="Google Shape;474;p56"/>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100">
                <a:solidFill>
                  <a:schemeClr val="accent1"/>
                </a:solidFill>
                <a:latin typeface="Lato"/>
                <a:ea typeface="Lato"/>
                <a:cs typeface="Lato"/>
                <a:sym typeface="Lato"/>
              </a:rPr>
              <a:t>Un server limité mais suffisant pour les manipulations de votre business</a:t>
            </a:r>
            <a:endParaRPr b="1" sz="1100">
              <a:solidFill>
                <a:schemeClr val="accent1"/>
              </a:solidFill>
              <a:latin typeface="Lato"/>
              <a:ea typeface="Lato"/>
              <a:cs typeface="Lato"/>
              <a:sym typeface="Lato"/>
            </a:endParaRPr>
          </a:p>
        </p:txBody>
      </p:sp>
      <p:cxnSp>
        <p:nvCxnSpPr>
          <p:cNvPr id="475" name="Google Shape;475;p56"/>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476" name="Google Shape;476;p56"/>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800">
                <a:solidFill>
                  <a:schemeClr val="dk1"/>
                </a:solidFill>
                <a:latin typeface="Lato"/>
                <a:ea typeface="Lato"/>
                <a:cs typeface="Lato"/>
                <a:sym typeface="Lato"/>
              </a:rPr>
              <a:t>prochaine étape</a:t>
            </a:r>
            <a:endParaRPr b="1" sz="800">
              <a:solidFill>
                <a:schemeClr val="dk1"/>
              </a:solidFill>
              <a:latin typeface="Lato"/>
              <a:ea typeface="Lato"/>
              <a:cs typeface="Lato"/>
              <a:sym typeface="Lato"/>
            </a:endParaRPr>
          </a:p>
        </p:txBody>
      </p:sp>
      <p:sp>
        <p:nvSpPr>
          <p:cNvPr id="477" name="Google Shape;477;p56"/>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4000">
                <a:solidFill>
                  <a:schemeClr val="dk1"/>
                </a:solidFill>
                <a:latin typeface="Lato"/>
                <a:ea typeface="Lato"/>
                <a:cs typeface="Lato"/>
                <a:sym typeface="Lato"/>
              </a:rPr>
              <a:t>DBeaver</a:t>
            </a:r>
            <a:endParaRPr b="1" sz="4000">
              <a:solidFill>
                <a:schemeClr val="dk1"/>
              </a:solidFill>
              <a:latin typeface="Lato"/>
              <a:ea typeface="Lato"/>
              <a:cs typeface="Lato"/>
              <a:sym typeface="Lato"/>
            </a:endParaRPr>
          </a:p>
        </p:txBody>
      </p:sp>
      <p:sp>
        <p:nvSpPr>
          <p:cNvPr id="478" name="Google Shape;478;p56"/>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100">
                <a:solidFill>
                  <a:schemeClr val="accent1"/>
                </a:solidFill>
                <a:latin typeface="Lato"/>
                <a:ea typeface="Lato"/>
                <a:cs typeface="Lato"/>
                <a:sym typeface="Lato"/>
              </a:rPr>
              <a:t>Pour vos futures équipes data</a:t>
            </a:r>
            <a:endParaRPr b="1" sz="11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687875" y="2571750"/>
            <a:ext cx="5203200" cy="98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Notre solution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7"/>
          <p:cNvSpPr txBox="1"/>
          <p:nvPr>
            <p:ph type="title"/>
          </p:nvPr>
        </p:nvSpPr>
        <p:spPr>
          <a:xfrm>
            <a:off x="721225" y="1657475"/>
            <a:ext cx="38142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000000"/>
                </a:solidFill>
              </a:rPr>
              <a:t>Vos données</a:t>
            </a:r>
            <a:endParaRPr/>
          </a:p>
        </p:txBody>
      </p:sp>
      <p:sp>
        <p:nvSpPr>
          <p:cNvPr id="484" name="Google Shape;484;p57"/>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a:t>Les données exploitables peuvent provenir de plusieurs sources : </a:t>
            </a:r>
            <a:endParaRPr sz="1100"/>
          </a:p>
          <a:p>
            <a:pPr indent="-298450" lvl="0" marL="457200" rtl="0" algn="l">
              <a:spcBef>
                <a:spcPts val="0"/>
              </a:spcBef>
              <a:spcAft>
                <a:spcPts val="0"/>
              </a:spcAft>
              <a:buSzPts val="1100"/>
              <a:buChar char="●"/>
            </a:pPr>
            <a:r>
              <a:rPr lang="fr" sz="1100"/>
              <a:t>logiciel RH,</a:t>
            </a:r>
            <a:endParaRPr sz="1100"/>
          </a:p>
          <a:p>
            <a:pPr indent="-298450" lvl="0" marL="457200" rtl="0" algn="l">
              <a:spcBef>
                <a:spcPts val="0"/>
              </a:spcBef>
              <a:spcAft>
                <a:spcPts val="0"/>
              </a:spcAft>
              <a:buSzPts val="1100"/>
              <a:buChar char="●"/>
            </a:pPr>
            <a:r>
              <a:rPr lang="fr" sz="1100"/>
              <a:t>logiciel comptable, factures, contrats</a:t>
            </a:r>
            <a:endParaRPr sz="1100"/>
          </a:p>
          <a:p>
            <a:pPr indent="-298450" lvl="0" marL="457200" rtl="0" algn="l">
              <a:spcBef>
                <a:spcPts val="0"/>
              </a:spcBef>
              <a:spcAft>
                <a:spcPts val="0"/>
              </a:spcAft>
              <a:buSzPts val="1100"/>
              <a:buChar char="●"/>
            </a:pPr>
            <a:r>
              <a:rPr lang="fr" sz="1100"/>
              <a:t>fichiers commerciaux</a:t>
            </a:r>
            <a:endParaRPr sz="1100"/>
          </a:p>
          <a:p>
            <a:pPr indent="0" lvl="0" marL="0" rtl="0" algn="l">
              <a:spcBef>
                <a:spcPts val="0"/>
              </a:spcBef>
              <a:spcAft>
                <a:spcPts val="0"/>
              </a:spcAft>
              <a:buNone/>
            </a:pPr>
            <a:r>
              <a:t/>
            </a:r>
            <a:endParaRPr sz="1100"/>
          </a:p>
        </p:txBody>
      </p:sp>
      <p:sp>
        <p:nvSpPr>
          <p:cNvPr id="485" name="Google Shape;485;p57"/>
          <p:cNvSpPr txBox="1"/>
          <p:nvPr/>
        </p:nvSpPr>
        <p:spPr>
          <a:xfrm>
            <a:off x="447400" y="3447600"/>
            <a:ext cx="12174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800">
                <a:latin typeface="Lato"/>
                <a:ea typeface="Lato"/>
                <a:cs typeface="Lato"/>
                <a:sym typeface="Lato"/>
              </a:rPr>
              <a:t>Fichiers commerciaux</a:t>
            </a:r>
            <a:endParaRPr b="1" sz="800">
              <a:solidFill>
                <a:srgbClr val="000000"/>
              </a:solidFill>
              <a:latin typeface="Lato"/>
              <a:ea typeface="Lato"/>
              <a:cs typeface="Lato"/>
              <a:sym typeface="Lato"/>
            </a:endParaRPr>
          </a:p>
        </p:txBody>
      </p:sp>
      <p:sp>
        <p:nvSpPr>
          <p:cNvPr id="486" name="Google Shape;486;p57"/>
          <p:cNvSpPr txBox="1"/>
          <p:nvPr/>
        </p:nvSpPr>
        <p:spPr>
          <a:xfrm>
            <a:off x="3823974" y="3434075"/>
            <a:ext cx="5025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900">
                <a:latin typeface="Lato"/>
                <a:ea typeface="Lato"/>
                <a:cs typeface="Lato"/>
                <a:sym typeface="Lato"/>
              </a:rPr>
              <a:t>90 %</a:t>
            </a:r>
            <a:endParaRPr b="1" sz="900">
              <a:solidFill>
                <a:srgbClr val="000000"/>
              </a:solidFill>
              <a:latin typeface="Lato"/>
              <a:ea typeface="Lato"/>
              <a:cs typeface="Lato"/>
              <a:sym typeface="Lato"/>
            </a:endParaRPr>
          </a:p>
        </p:txBody>
      </p:sp>
      <p:sp>
        <p:nvSpPr>
          <p:cNvPr id="487" name="Google Shape;487;p57"/>
          <p:cNvSpPr txBox="1"/>
          <p:nvPr/>
        </p:nvSpPr>
        <p:spPr>
          <a:xfrm>
            <a:off x="447400" y="3661125"/>
            <a:ext cx="10263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800">
                <a:latin typeface="Lato"/>
                <a:ea typeface="Lato"/>
                <a:cs typeface="Lato"/>
                <a:sym typeface="Lato"/>
              </a:rPr>
              <a:t>Logiciel comptable</a:t>
            </a:r>
            <a:endParaRPr b="1" sz="800">
              <a:solidFill>
                <a:srgbClr val="000000"/>
              </a:solidFill>
              <a:latin typeface="Lato"/>
              <a:ea typeface="Lato"/>
              <a:cs typeface="Lato"/>
              <a:sym typeface="Lato"/>
            </a:endParaRPr>
          </a:p>
        </p:txBody>
      </p:sp>
      <p:sp>
        <p:nvSpPr>
          <p:cNvPr id="488" name="Google Shape;488;p57"/>
          <p:cNvSpPr txBox="1"/>
          <p:nvPr/>
        </p:nvSpPr>
        <p:spPr>
          <a:xfrm>
            <a:off x="3823978" y="3661125"/>
            <a:ext cx="4656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900">
                <a:latin typeface="Lato"/>
                <a:ea typeface="Lato"/>
                <a:cs typeface="Lato"/>
                <a:sym typeface="Lato"/>
              </a:rPr>
              <a:t>85 %</a:t>
            </a:r>
            <a:endParaRPr b="1" sz="900">
              <a:solidFill>
                <a:srgbClr val="000000"/>
              </a:solidFill>
              <a:latin typeface="Lato"/>
              <a:ea typeface="Lato"/>
              <a:cs typeface="Lato"/>
              <a:sym typeface="Lato"/>
            </a:endParaRPr>
          </a:p>
        </p:txBody>
      </p:sp>
      <p:grpSp>
        <p:nvGrpSpPr>
          <p:cNvPr id="489" name="Google Shape;489;p57"/>
          <p:cNvGrpSpPr/>
          <p:nvPr/>
        </p:nvGrpSpPr>
        <p:grpSpPr>
          <a:xfrm>
            <a:off x="1589411" y="3553575"/>
            <a:ext cx="2234577" cy="82200"/>
            <a:chOff x="1690385" y="3350900"/>
            <a:chExt cx="1823400" cy="82200"/>
          </a:xfrm>
        </p:grpSpPr>
        <p:sp>
          <p:nvSpPr>
            <p:cNvPr id="490" name="Google Shape;490;p57"/>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7"/>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57"/>
          <p:cNvGrpSpPr/>
          <p:nvPr/>
        </p:nvGrpSpPr>
        <p:grpSpPr>
          <a:xfrm>
            <a:off x="1589393" y="3775225"/>
            <a:ext cx="2234595" cy="82200"/>
            <a:chOff x="1690370" y="3572550"/>
            <a:chExt cx="1823415" cy="82200"/>
          </a:xfrm>
        </p:grpSpPr>
        <p:sp>
          <p:nvSpPr>
            <p:cNvPr id="493" name="Google Shape;493;p57"/>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7"/>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57"/>
          <p:cNvSpPr txBox="1"/>
          <p:nvPr>
            <p:ph idx="4294967295" type="subTitle"/>
          </p:nvPr>
        </p:nvSpPr>
        <p:spPr>
          <a:xfrm>
            <a:off x="721225" y="8549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t>Bases de données</a:t>
            </a:r>
            <a:endParaRPr sz="800"/>
          </a:p>
        </p:txBody>
      </p:sp>
      <p:sp>
        <p:nvSpPr>
          <p:cNvPr id="496" name="Google Shape;496;p57"/>
          <p:cNvSpPr txBox="1"/>
          <p:nvPr/>
        </p:nvSpPr>
        <p:spPr>
          <a:xfrm>
            <a:off x="447400" y="3897825"/>
            <a:ext cx="7719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800">
                <a:latin typeface="Lato"/>
                <a:ea typeface="Lato"/>
                <a:cs typeface="Lato"/>
                <a:sym typeface="Lato"/>
              </a:rPr>
              <a:t>Logiciel RH</a:t>
            </a:r>
            <a:endParaRPr b="1" sz="800">
              <a:solidFill>
                <a:srgbClr val="000000"/>
              </a:solidFill>
              <a:latin typeface="Lato"/>
              <a:ea typeface="Lato"/>
              <a:cs typeface="Lato"/>
              <a:sym typeface="Lato"/>
            </a:endParaRPr>
          </a:p>
        </p:txBody>
      </p:sp>
      <p:sp>
        <p:nvSpPr>
          <p:cNvPr id="497" name="Google Shape;497;p57"/>
          <p:cNvSpPr txBox="1"/>
          <p:nvPr/>
        </p:nvSpPr>
        <p:spPr>
          <a:xfrm>
            <a:off x="3823975" y="3897825"/>
            <a:ext cx="4656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900">
                <a:latin typeface="Lato"/>
                <a:ea typeface="Lato"/>
                <a:cs typeface="Lato"/>
                <a:sym typeface="Lato"/>
              </a:rPr>
              <a:t>65 %</a:t>
            </a:r>
            <a:endParaRPr b="1" sz="900">
              <a:solidFill>
                <a:srgbClr val="000000"/>
              </a:solidFill>
              <a:latin typeface="Lato"/>
              <a:ea typeface="Lato"/>
              <a:cs typeface="Lato"/>
              <a:sym typeface="Lato"/>
            </a:endParaRPr>
          </a:p>
        </p:txBody>
      </p:sp>
      <p:grpSp>
        <p:nvGrpSpPr>
          <p:cNvPr id="498" name="Google Shape;498;p57"/>
          <p:cNvGrpSpPr/>
          <p:nvPr/>
        </p:nvGrpSpPr>
        <p:grpSpPr>
          <a:xfrm>
            <a:off x="1589411" y="4018100"/>
            <a:ext cx="2234577" cy="82200"/>
            <a:chOff x="1690385" y="3981925"/>
            <a:chExt cx="1823400" cy="82200"/>
          </a:xfrm>
        </p:grpSpPr>
        <p:sp>
          <p:nvSpPr>
            <p:cNvPr id="499" name="Google Shape;499;p57"/>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7"/>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57"/>
          <p:cNvSpPr/>
          <p:nvPr/>
        </p:nvSpPr>
        <p:spPr>
          <a:xfrm>
            <a:off x="4419600" y="703650"/>
            <a:ext cx="1080000" cy="1296000"/>
          </a:xfrm>
          <a:prstGeom prst="rect">
            <a:avLst/>
          </a:prstGeom>
          <a:solidFill>
            <a:schemeClr val="l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Comfortaa"/>
                <a:ea typeface="Comfortaa"/>
                <a:cs typeface="Comfortaa"/>
                <a:sym typeface="Comfortaa"/>
              </a:rPr>
              <a:t>Données RH : agents</a:t>
            </a:r>
            <a:endParaRPr sz="1000">
              <a:latin typeface="Comfortaa"/>
              <a:ea typeface="Comfortaa"/>
              <a:cs typeface="Comfortaa"/>
              <a:sym typeface="Comfortaa"/>
            </a:endParaRPr>
          </a:p>
        </p:txBody>
      </p:sp>
      <p:sp>
        <p:nvSpPr>
          <p:cNvPr id="502" name="Google Shape;502;p57"/>
          <p:cNvSpPr/>
          <p:nvPr/>
        </p:nvSpPr>
        <p:spPr>
          <a:xfrm>
            <a:off x="7606575" y="3445075"/>
            <a:ext cx="1080000" cy="1296000"/>
          </a:xfrm>
          <a:prstGeom prst="rect">
            <a:avLst/>
          </a:prstGeom>
          <a:solidFill>
            <a:schemeClr val="l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Comfortaa"/>
                <a:ea typeface="Comfortaa"/>
                <a:cs typeface="Comfortaa"/>
                <a:sym typeface="Comfortaa"/>
              </a:rPr>
              <a:t>Données commerciales:</a:t>
            </a:r>
            <a:endParaRPr sz="900">
              <a:latin typeface="Comfortaa"/>
              <a:ea typeface="Comfortaa"/>
              <a:cs typeface="Comfortaa"/>
              <a:sym typeface="Comfortaa"/>
            </a:endParaRPr>
          </a:p>
          <a:p>
            <a:pPr indent="0" lvl="0" marL="0" rtl="0" algn="ctr">
              <a:spcBef>
                <a:spcPts val="0"/>
              </a:spcBef>
              <a:spcAft>
                <a:spcPts val="0"/>
              </a:spcAft>
              <a:buNone/>
            </a:pPr>
            <a:r>
              <a:rPr lang="fr" sz="900">
                <a:latin typeface="Comfortaa"/>
                <a:ea typeface="Comfortaa"/>
                <a:cs typeface="Comfortaa"/>
                <a:sym typeface="Comfortaa"/>
              </a:rPr>
              <a:t>clients</a:t>
            </a:r>
            <a:endParaRPr sz="900">
              <a:latin typeface="Comfortaa"/>
              <a:ea typeface="Comfortaa"/>
              <a:cs typeface="Comfortaa"/>
              <a:sym typeface="Comfortaa"/>
            </a:endParaRPr>
          </a:p>
        </p:txBody>
      </p:sp>
      <p:sp>
        <p:nvSpPr>
          <p:cNvPr id="503" name="Google Shape;503;p57"/>
          <p:cNvSpPr/>
          <p:nvPr/>
        </p:nvSpPr>
        <p:spPr>
          <a:xfrm>
            <a:off x="4904350" y="3715475"/>
            <a:ext cx="1080000" cy="1296000"/>
          </a:xfrm>
          <a:prstGeom prst="rect">
            <a:avLst/>
          </a:prstGeom>
          <a:solidFill>
            <a:schemeClr val="l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Comfortaa"/>
                <a:ea typeface="Comfortaa"/>
                <a:cs typeface="Comfortaa"/>
                <a:sym typeface="Comfortaa"/>
              </a:rPr>
              <a:t>Données commerciales</a:t>
            </a:r>
            <a:endParaRPr sz="900">
              <a:latin typeface="Comfortaa"/>
              <a:ea typeface="Comfortaa"/>
              <a:cs typeface="Comfortaa"/>
              <a:sym typeface="Comfortaa"/>
            </a:endParaRPr>
          </a:p>
          <a:p>
            <a:pPr indent="0" lvl="0" marL="0" rtl="0" algn="ctr">
              <a:spcBef>
                <a:spcPts val="0"/>
              </a:spcBef>
              <a:spcAft>
                <a:spcPts val="0"/>
              </a:spcAft>
              <a:buNone/>
            </a:pPr>
            <a:r>
              <a:rPr lang="fr" sz="900">
                <a:latin typeface="Comfortaa"/>
                <a:ea typeface="Comfortaa"/>
                <a:cs typeface="Comfortaa"/>
                <a:sym typeface="Comfortaa"/>
              </a:rPr>
              <a:t>contrat</a:t>
            </a:r>
            <a:endParaRPr sz="900">
              <a:latin typeface="Comfortaa"/>
              <a:ea typeface="Comfortaa"/>
              <a:cs typeface="Comfortaa"/>
              <a:sym typeface="Comfortaa"/>
            </a:endParaRPr>
          </a:p>
        </p:txBody>
      </p:sp>
      <p:sp>
        <p:nvSpPr>
          <p:cNvPr id="504" name="Google Shape;504;p57"/>
          <p:cNvSpPr/>
          <p:nvPr/>
        </p:nvSpPr>
        <p:spPr>
          <a:xfrm>
            <a:off x="7606575" y="703650"/>
            <a:ext cx="1080000" cy="1296000"/>
          </a:xfrm>
          <a:prstGeom prst="rect">
            <a:avLst/>
          </a:prstGeom>
          <a:solidFill>
            <a:schemeClr val="l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Comfortaa"/>
                <a:ea typeface="Comfortaa"/>
                <a:cs typeface="Comfortaa"/>
                <a:sym typeface="Comfortaa"/>
              </a:rPr>
              <a:t>Données commerciales:produits</a:t>
            </a:r>
            <a:endParaRPr sz="900">
              <a:latin typeface="Comfortaa"/>
              <a:ea typeface="Comfortaa"/>
              <a:cs typeface="Comfortaa"/>
              <a:sym typeface="Comfortaa"/>
            </a:endParaRPr>
          </a:p>
        </p:txBody>
      </p:sp>
      <p:sp>
        <p:nvSpPr>
          <p:cNvPr id="505" name="Google Shape;505;p57"/>
          <p:cNvSpPr/>
          <p:nvPr/>
        </p:nvSpPr>
        <p:spPr>
          <a:xfrm>
            <a:off x="5910663" y="1079850"/>
            <a:ext cx="1271400" cy="543600"/>
          </a:xfrm>
          <a:prstGeom prst="round2DiagRect">
            <a:avLst>
              <a:gd fmla="val 16667" name="adj1"/>
              <a:gd fmla="val 0"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Comfortaa"/>
                <a:ea typeface="Comfortaa"/>
                <a:cs typeface="Comfortaa"/>
                <a:sym typeface="Comfortaa"/>
              </a:rPr>
              <a:t>gestion</a:t>
            </a:r>
            <a:endParaRPr b="1" sz="1000">
              <a:solidFill>
                <a:schemeClr val="lt1"/>
              </a:solidFill>
              <a:latin typeface="Comfortaa"/>
              <a:ea typeface="Comfortaa"/>
              <a:cs typeface="Comfortaa"/>
              <a:sym typeface="Comfortaa"/>
            </a:endParaRPr>
          </a:p>
        </p:txBody>
      </p:sp>
      <p:sp>
        <p:nvSpPr>
          <p:cNvPr id="506" name="Google Shape;506;p57"/>
          <p:cNvSpPr/>
          <p:nvPr/>
        </p:nvSpPr>
        <p:spPr>
          <a:xfrm>
            <a:off x="7510875" y="2393213"/>
            <a:ext cx="1271400" cy="543600"/>
          </a:xfrm>
          <a:prstGeom prst="round2DiagRect">
            <a:avLst>
              <a:gd fmla="val 16667" name="adj1"/>
              <a:gd fmla="val 0"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Comfortaa"/>
                <a:ea typeface="Comfortaa"/>
                <a:cs typeface="Comfortaa"/>
                <a:sym typeface="Comfortaa"/>
              </a:rPr>
              <a:t>achète</a:t>
            </a:r>
            <a:endParaRPr b="1" sz="1000">
              <a:solidFill>
                <a:schemeClr val="lt1"/>
              </a:solidFill>
              <a:latin typeface="Comfortaa"/>
              <a:ea typeface="Comfortaa"/>
              <a:cs typeface="Comfortaa"/>
              <a:sym typeface="Comfortaa"/>
            </a:endParaRPr>
          </a:p>
        </p:txBody>
      </p:sp>
      <p:sp>
        <p:nvSpPr>
          <p:cNvPr id="507" name="Google Shape;507;p57"/>
          <p:cNvSpPr/>
          <p:nvPr/>
        </p:nvSpPr>
        <p:spPr>
          <a:xfrm>
            <a:off x="5563375" y="2681813"/>
            <a:ext cx="1271400" cy="543600"/>
          </a:xfrm>
          <a:prstGeom prst="round2DiagRect">
            <a:avLst>
              <a:gd fmla="val 16667" name="adj1"/>
              <a:gd fmla="val 0"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Comfortaa"/>
                <a:ea typeface="Comfortaa"/>
                <a:cs typeface="Comfortaa"/>
                <a:sym typeface="Comfortaa"/>
              </a:rPr>
              <a:t>accord</a:t>
            </a:r>
            <a:endParaRPr b="1" sz="1000">
              <a:solidFill>
                <a:schemeClr val="lt1"/>
              </a:solidFill>
              <a:latin typeface="Comfortaa"/>
              <a:ea typeface="Comfortaa"/>
              <a:cs typeface="Comfortaa"/>
              <a:sym typeface="Comfortaa"/>
            </a:endParaRPr>
          </a:p>
        </p:txBody>
      </p:sp>
      <p:cxnSp>
        <p:nvCxnSpPr>
          <p:cNvPr id="508" name="Google Shape;508;p57"/>
          <p:cNvCxnSpPr>
            <a:stCxn id="505" idx="0"/>
            <a:endCxn id="504" idx="1"/>
          </p:cNvCxnSpPr>
          <p:nvPr/>
        </p:nvCxnSpPr>
        <p:spPr>
          <a:xfrm>
            <a:off x="7182063" y="1351650"/>
            <a:ext cx="424500" cy="0"/>
          </a:xfrm>
          <a:prstGeom prst="straightConnector1">
            <a:avLst/>
          </a:prstGeom>
          <a:noFill/>
          <a:ln cap="flat" cmpd="sng" w="19050">
            <a:solidFill>
              <a:schemeClr val="accent3"/>
            </a:solidFill>
            <a:prstDash val="dash"/>
            <a:round/>
            <a:headEnd len="med" w="med" type="none"/>
            <a:tailEnd len="med" w="med" type="triangle"/>
          </a:ln>
        </p:spPr>
      </p:cxnSp>
      <p:cxnSp>
        <p:nvCxnSpPr>
          <p:cNvPr id="509" name="Google Shape;509;p57"/>
          <p:cNvCxnSpPr>
            <a:stCxn id="501" idx="3"/>
            <a:endCxn id="505" idx="2"/>
          </p:cNvCxnSpPr>
          <p:nvPr/>
        </p:nvCxnSpPr>
        <p:spPr>
          <a:xfrm>
            <a:off x="5499600" y="1351650"/>
            <a:ext cx="411000" cy="0"/>
          </a:xfrm>
          <a:prstGeom prst="straightConnector1">
            <a:avLst/>
          </a:prstGeom>
          <a:noFill/>
          <a:ln cap="flat" cmpd="sng" w="19050">
            <a:solidFill>
              <a:schemeClr val="accent3"/>
            </a:solidFill>
            <a:prstDash val="dash"/>
            <a:round/>
            <a:headEnd len="med" w="med" type="none"/>
            <a:tailEnd len="med" w="med" type="none"/>
          </a:ln>
        </p:spPr>
      </p:cxnSp>
      <p:cxnSp>
        <p:nvCxnSpPr>
          <p:cNvPr id="510" name="Google Shape;510;p57"/>
          <p:cNvCxnSpPr>
            <a:stCxn id="506" idx="1"/>
            <a:endCxn id="502" idx="0"/>
          </p:cNvCxnSpPr>
          <p:nvPr/>
        </p:nvCxnSpPr>
        <p:spPr>
          <a:xfrm>
            <a:off x="8146575" y="2936813"/>
            <a:ext cx="0" cy="508200"/>
          </a:xfrm>
          <a:prstGeom prst="straightConnector1">
            <a:avLst/>
          </a:prstGeom>
          <a:noFill/>
          <a:ln cap="flat" cmpd="sng" w="19050">
            <a:solidFill>
              <a:schemeClr val="accent3"/>
            </a:solidFill>
            <a:prstDash val="dash"/>
            <a:round/>
            <a:headEnd len="med" w="med" type="none"/>
            <a:tailEnd len="med" w="med" type="none"/>
          </a:ln>
        </p:spPr>
      </p:cxnSp>
      <p:cxnSp>
        <p:nvCxnSpPr>
          <p:cNvPr id="511" name="Google Shape;511;p57"/>
          <p:cNvCxnSpPr>
            <a:stCxn id="504" idx="2"/>
            <a:endCxn id="506" idx="3"/>
          </p:cNvCxnSpPr>
          <p:nvPr/>
        </p:nvCxnSpPr>
        <p:spPr>
          <a:xfrm>
            <a:off x="8146575" y="1999650"/>
            <a:ext cx="0" cy="393600"/>
          </a:xfrm>
          <a:prstGeom prst="straightConnector1">
            <a:avLst/>
          </a:prstGeom>
          <a:noFill/>
          <a:ln cap="flat" cmpd="sng" w="19050">
            <a:solidFill>
              <a:schemeClr val="accent3"/>
            </a:solidFill>
            <a:prstDash val="dash"/>
            <a:round/>
            <a:headEnd len="med" w="med" type="triangle"/>
            <a:tailEnd len="med" w="med" type="none"/>
          </a:ln>
        </p:spPr>
      </p:cxnSp>
      <p:cxnSp>
        <p:nvCxnSpPr>
          <p:cNvPr id="512" name="Google Shape;512;p57"/>
          <p:cNvCxnSpPr>
            <a:endCxn id="507" idx="2"/>
          </p:cNvCxnSpPr>
          <p:nvPr/>
        </p:nvCxnSpPr>
        <p:spPr>
          <a:xfrm flipH="1" rot="-5400000">
            <a:off x="4784425" y="2174663"/>
            <a:ext cx="954000" cy="603900"/>
          </a:xfrm>
          <a:prstGeom prst="bentConnector2">
            <a:avLst/>
          </a:prstGeom>
          <a:noFill/>
          <a:ln cap="flat" cmpd="sng" w="19050">
            <a:solidFill>
              <a:schemeClr val="accent3"/>
            </a:solidFill>
            <a:prstDash val="dash"/>
            <a:round/>
            <a:headEnd len="med" w="med" type="none"/>
            <a:tailEnd len="med" w="med" type="triangle"/>
          </a:ln>
        </p:spPr>
      </p:cxnSp>
      <p:cxnSp>
        <p:nvCxnSpPr>
          <p:cNvPr id="513" name="Google Shape;513;p57"/>
          <p:cNvCxnSpPr>
            <a:stCxn id="502" idx="1"/>
            <a:endCxn id="507" idx="0"/>
          </p:cNvCxnSpPr>
          <p:nvPr/>
        </p:nvCxnSpPr>
        <p:spPr>
          <a:xfrm rot="10800000">
            <a:off x="6834675" y="2953675"/>
            <a:ext cx="771900" cy="1139400"/>
          </a:xfrm>
          <a:prstGeom prst="bentConnector3">
            <a:avLst>
              <a:gd fmla="val 49993" name="adj1"/>
            </a:avLst>
          </a:prstGeom>
          <a:noFill/>
          <a:ln cap="flat" cmpd="sng" w="19050">
            <a:solidFill>
              <a:schemeClr val="accent3"/>
            </a:solidFill>
            <a:prstDash val="dash"/>
            <a:round/>
            <a:headEnd len="med" w="med" type="none"/>
            <a:tailEnd len="med" w="med" type="triangle"/>
          </a:ln>
        </p:spPr>
      </p:cxnSp>
      <p:cxnSp>
        <p:nvCxnSpPr>
          <p:cNvPr id="514" name="Google Shape;514;p57"/>
          <p:cNvCxnSpPr>
            <a:stCxn id="507" idx="1"/>
            <a:endCxn id="503" idx="0"/>
          </p:cNvCxnSpPr>
          <p:nvPr/>
        </p:nvCxnSpPr>
        <p:spPr>
          <a:xfrm rot="5400000">
            <a:off x="5576575" y="3093113"/>
            <a:ext cx="490200" cy="754800"/>
          </a:xfrm>
          <a:prstGeom prst="bentConnector3">
            <a:avLst>
              <a:gd fmla="val 49986" name="adj1"/>
            </a:avLst>
          </a:prstGeom>
          <a:noFill/>
          <a:ln cap="flat" cmpd="sng" w="19050">
            <a:solidFill>
              <a:schemeClr val="accent3"/>
            </a:solidFill>
            <a:prstDash val="dash"/>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8"/>
          <p:cNvSpPr txBox="1"/>
          <p:nvPr>
            <p:ph type="title"/>
          </p:nvPr>
        </p:nvSpPr>
        <p:spPr>
          <a:xfrm>
            <a:off x="729450" y="1318650"/>
            <a:ext cx="6430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construction de la base de données</a:t>
            </a:r>
            <a:endParaRPr/>
          </a:p>
        </p:txBody>
      </p:sp>
      <p:pic>
        <p:nvPicPr>
          <p:cNvPr descr="shutterstock_429987889_edited.jpg" id="520" name="Google Shape;520;p58"/>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521" name="Google Shape;521;p58"/>
          <p:cNvSpPr txBox="1"/>
          <p:nvPr>
            <p:ph idx="4294967295" type="subTitle"/>
          </p:nvPr>
        </p:nvSpPr>
        <p:spPr>
          <a:xfrm>
            <a:off x="721225" y="8549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t>Bases de données</a:t>
            </a:r>
            <a:endParaRPr sz="800"/>
          </a:p>
        </p:txBody>
      </p:sp>
      <p:pic>
        <p:nvPicPr>
          <p:cNvPr id="522" name="Google Shape;522;p58"/>
          <p:cNvPicPr preferRelativeResize="0"/>
          <p:nvPr/>
        </p:nvPicPr>
        <p:blipFill>
          <a:blip r:embed="rId4">
            <a:alphaModFix/>
          </a:blip>
          <a:stretch>
            <a:fillRect/>
          </a:stretch>
        </p:blipFill>
        <p:spPr>
          <a:xfrm>
            <a:off x="1032526" y="1818983"/>
            <a:ext cx="6127424" cy="33435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Vos KPI</a:t>
            </a:r>
            <a:endParaRPr/>
          </a:p>
        </p:txBody>
      </p:sp>
      <p:sp>
        <p:nvSpPr>
          <p:cNvPr id="528" name="Google Shape;528;p59"/>
          <p:cNvSpPr/>
          <p:nvPr/>
        </p:nvSpPr>
        <p:spPr>
          <a:xfrm>
            <a:off x="1476990" y="2257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900">
                <a:solidFill>
                  <a:srgbClr val="FFFFFF"/>
                </a:solidFill>
              </a:rPr>
              <a:t>1</a:t>
            </a:r>
            <a:endParaRPr b="1" sz="900">
              <a:solidFill>
                <a:srgbClr val="FFFFFF"/>
              </a:solidFill>
            </a:endParaRPr>
          </a:p>
        </p:txBody>
      </p:sp>
      <p:sp>
        <p:nvSpPr>
          <p:cNvPr id="529" name="Google Shape;529;p59"/>
          <p:cNvSpPr txBox="1"/>
          <p:nvPr>
            <p:ph idx="1" type="body"/>
          </p:nvPr>
        </p:nvSpPr>
        <p:spPr>
          <a:xfrm>
            <a:off x="1847700" y="2181675"/>
            <a:ext cx="15771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500"/>
              <a:t>Ventes par caractéristiques</a:t>
            </a:r>
            <a:endParaRPr sz="1500"/>
          </a:p>
        </p:txBody>
      </p:sp>
      <p:sp>
        <p:nvSpPr>
          <p:cNvPr id="530" name="Google Shape;530;p59"/>
          <p:cNvSpPr/>
          <p:nvPr/>
        </p:nvSpPr>
        <p:spPr>
          <a:xfrm>
            <a:off x="5167009" y="2257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900">
                <a:solidFill>
                  <a:srgbClr val="FFFFFF"/>
                </a:solidFill>
              </a:rPr>
              <a:t>2</a:t>
            </a:r>
            <a:endParaRPr b="1" sz="900">
              <a:solidFill>
                <a:srgbClr val="FFFFFF"/>
              </a:solidFill>
            </a:endParaRPr>
          </a:p>
        </p:txBody>
      </p:sp>
      <p:sp>
        <p:nvSpPr>
          <p:cNvPr id="531" name="Google Shape;531;p59"/>
          <p:cNvSpPr txBox="1"/>
          <p:nvPr>
            <p:ph idx="1" type="body"/>
          </p:nvPr>
        </p:nvSpPr>
        <p:spPr>
          <a:xfrm>
            <a:off x="5536107" y="2133525"/>
            <a:ext cx="1218000" cy="42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500"/>
              <a:t>Ventes par quartier</a:t>
            </a:r>
            <a:endParaRPr sz="1500"/>
          </a:p>
        </p:txBody>
      </p:sp>
      <p:sp>
        <p:nvSpPr>
          <p:cNvPr id="532" name="Google Shape;532;p59"/>
          <p:cNvSpPr txBox="1"/>
          <p:nvPr>
            <p:ph idx="4294967295" type="subTitle"/>
          </p:nvPr>
        </p:nvSpPr>
        <p:spPr>
          <a:xfrm>
            <a:off x="721225" y="8549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t>Bases de données</a:t>
            </a:r>
            <a:endParaRPr sz="800"/>
          </a:p>
        </p:txBody>
      </p:sp>
      <p:pic>
        <p:nvPicPr>
          <p:cNvPr id="533" name="Google Shape;533;p59"/>
          <p:cNvPicPr preferRelativeResize="0"/>
          <p:nvPr/>
        </p:nvPicPr>
        <p:blipFill>
          <a:blip r:embed="rId3">
            <a:alphaModFix/>
          </a:blip>
          <a:stretch>
            <a:fillRect/>
          </a:stretch>
        </p:blipFill>
        <p:spPr>
          <a:xfrm>
            <a:off x="5268675" y="2864475"/>
            <a:ext cx="3173899" cy="2279025"/>
          </a:xfrm>
          <a:prstGeom prst="rect">
            <a:avLst/>
          </a:prstGeom>
          <a:noFill/>
          <a:ln>
            <a:noFill/>
          </a:ln>
        </p:spPr>
      </p:pic>
      <p:pic>
        <p:nvPicPr>
          <p:cNvPr id="534" name="Google Shape;534;p59"/>
          <p:cNvPicPr preferRelativeResize="0"/>
          <p:nvPr/>
        </p:nvPicPr>
        <p:blipFill>
          <a:blip r:embed="rId4">
            <a:alphaModFix/>
          </a:blip>
          <a:stretch>
            <a:fillRect/>
          </a:stretch>
        </p:blipFill>
        <p:spPr>
          <a:xfrm>
            <a:off x="975850" y="3295650"/>
            <a:ext cx="3324225" cy="714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0"/>
          <p:cNvSpPr txBox="1"/>
          <p:nvPr>
            <p:ph type="title"/>
          </p:nvPr>
        </p:nvSpPr>
        <p:spPr>
          <a:xfrm>
            <a:off x="729450" y="2056375"/>
            <a:ext cx="57378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Proposition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43" name="Shape 543"/>
        <p:cNvGrpSpPr/>
        <p:nvPr/>
      </p:nvGrpSpPr>
      <p:grpSpPr>
        <a:xfrm>
          <a:off x="0" y="0"/>
          <a:ext cx="0" cy="0"/>
          <a:chOff x="0" y="0"/>
          <a:chExt cx="0" cy="0"/>
        </a:xfrm>
      </p:grpSpPr>
      <p:sp>
        <p:nvSpPr>
          <p:cNvPr id="544" name="Google Shape;544;p6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300"/>
              <a:t>Notre solution comprend</a:t>
            </a:r>
            <a:endParaRPr sz="2300"/>
          </a:p>
        </p:txBody>
      </p:sp>
      <p:sp>
        <p:nvSpPr>
          <p:cNvPr id="545" name="Google Shape;545;p61"/>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200">
              <a:solidFill>
                <a:srgbClr val="FFFFFF"/>
              </a:solidFill>
            </a:endParaRPr>
          </a:p>
          <a:p>
            <a:pPr indent="-368300" lvl="0" marL="457200" rtl="0" algn="l">
              <a:spcBef>
                <a:spcPts val="1600"/>
              </a:spcBef>
              <a:spcAft>
                <a:spcPts val="0"/>
              </a:spcAft>
              <a:buClr>
                <a:srgbClr val="FFFFFF"/>
              </a:buClr>
              <a:buSzPts val="2200"/>
              <a:buChar char="●"/>
            </a:pPr>
            <a:r>
              <a:rPr lang="fr" sz="2200">
                <a:solidFill>
                  <a:srgbClr val="FFFFFF"/>
                </a:solidFill>
              </a:rPr>
              <a:t>Co-construction d’un cahier des charges</a:t>
            </a:r>
            <a:endParaRPr sz="2200">
              <a:solidFill>
                <a:srgbClr val="FFFFFF"/>
              </a:solidFill>
            </a:endParaRPr>
          </a:p>
          <a:p>
            <a:pPr indent="-368300" lvl="0" marL="457200" rtl="0" algn="l">
              <a:spcBef>
                <a:spcPts val="0"/>
              </a:spcBef>
              <a:spcAft>
                <a:spcPts val="0"/>
              </a:spcAft>
              <a:buClr>
                <a:srgbClr val="FFFFFF"/>
              </a:buClr>
              <a:buSzPts val="2200"/>
              <a:buChar char="●"/>
            </a:pPr>
            <a:r>
              <a:rPr lang="fr" sz="2200">
                <a:solidFill>
                  <a:srgbClr val="FFFFFF"/>
                </a:solidFill>
              </a:rPr>
              <a:t>Formation Python, SQL, Jupyter</a:t>
            </a:r>
            <a:endParaRPr sz="2200">
              <a:solidFill>
                <a:srgbClr val="FFFFFF"/>
              </a:solidFill>
            </a:endParaRPr>
          </a:p>
          <a:p>
            <a:pPr indent="-368300" lvl="0" marL="457200" rtl="0" algn="l">
              <a:spcBef>
                <a:spcPts val="0"/>
              </a:spcBef>
              <a:spcAft>
                <a:spcPts val="0"/>
              </a:spcAft>
              <a:buClr>
                <a:srgbClr val="FFFFFF"/>
              </a:buClr>
              <a:buSzPts val="2200"/>
              <a:buChar char="●"/>
            </a:pPr>
            <a:r>
              <a:rPr lang="fr" sz="2200">
                <a:solidFill>
                  <a:srgbClr val="FFFFFF"/>
                </a:solidFill>
              </a:rPr>
              <a:t>Construction de la base de données</a:t>
            </a:r>
            <a:endParaRPr sz="2200">
              <a:solidFill>
                <a:srgbClr val="FFFFFF"/>
              </a:solidFill>
            </a:endParaRPr>
          </a:p>
          <a:p>
            <a:pPr indent="-368300" lvl="0" marL="457200" rtl="0" algn="l">
              <a:spcBef>
                <a:spcPts val="0"/>
              </a:spcBef>
              <a:spcAft>
                <a:spcPts val="0"/>
              </a:spcAft>
              <a:buClr>
                <a:srgbClr val="FFFFFF"/>
              </a:buClr>
              <a:buSzPts val="2200"/>
              <a:buChar char="●"/>
            </a:pPr>
            <a:r>
              <a:rPr lang="fr" sz="2200">
                <a:solidFill>
                  <a:srgbClr val="FFFFFF"/>
                </a:solidFill>
              </a:rPr>
              <a:t>Construction de notebooks avec visuels</a:t>
            </a:r>
            <a:endParaRPr sz="2200">
              <a:solidFill>
                <a:srgbClr val="FFFFFF"/>
              </a:solidFill>
            </a:endParaRPr>
          </a:p>
          <a:p>
            <a:pPr indent="0" lvl="0" marL="457200" rtl="0" algn="l">
              <a:spcBef>
                <a:spcPts val="1600"/>
              </a:spcBef>
              <a:spcAft>
                <a:spcPts val="0"/>
              </a:spcAft>
              <a:buNone/>
            </a:pPr>
            <a:r>
              <a:t/>
            </a:r>
            <a:endParaRPr sz="2200">
              <a:solidFill>
                <a:srgbClr val="FFFFFF"/>
              </a:solidFill>
            </a:endParaRPr>
          </a:p>
          <a:p>
            <a:pPr indent="0" lvl="0" marL="0" rtl="0" algn="l">
              <a:spcBef>
                <a:spcPts val="1600"/>
              </a:spcBef>
              <a:spcAft>
                <a:spcPts val="1600"/>
              </a:spcAft>
              <a:buNone/>
            </a:pPr>
            <a:r>
              <a:t/>
            </a:r>
            <a:endParaRPr sz="22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Vos besoins métiers</a:t>
            </a:r>
            <a:endParaRPr/>
          </a:p>
        </p:txBody>
      </p:sp>
      <p:sp>
        <p:nvSpPr>
          <p:cNvPr id="551" name="Google Shape;551;p62"/>
          <p:cNvSpPr/>
          <p:nvPr/>
        </p:nvSpPr>
        <p:spPr>
          <a:xfrm>
            <a:off x="5181634" y="22846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endParaRPr>
          </a:p>
        </p:txBody>
      </p:sp>
      <p:sp>
        <p:nvSpPr>
          <p:cNvPr id="552" name="Google Shape;552;p62"/>
          <p:cNvSpPr txBox="1"/>
          <p:nvPr>
            <p:ph idx="1" type="body"/>
          </p:nvPr>
        </p:nvSpPr>
        <p:spPr>
          <a:xfrm>
            <a:off x="5557398" y="2248925"/>
            <a:ext cx="1535400" cy="40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500"/>
              <a:t>Data Engineer</a:t>
            </a:r>
            <a:endParaRPr sz="1500"/>
          </a:p>
        </p:txBody>
      </p:sp>
      <p:sp>
        <p:nvSpPr>
          <p:cNvPr id="553" name="Google Shape;553;p62"/>
          <p:cNvSpPr/>
          <p:nvPr/>
        </p:nvSpPr>
        <p:spPr>
          <a:xfrm>
            <a:off x="2808184" y="3554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endParaRPr>
          </a:p>
        </p:txBody>
      </p:sp>
      <p:sp>
        <p:nvSpPr>
          <p:cNvPr id="554" name="Google Shape;554;p62"/>
          <p:cNvSpPr txBox="1"/>
          <p:nvPr>
            <p:ph idx="1" type="body"/>
          </p:nvPr>
        </p:nvSpPr>
        <p:spPr>
          <a:xfrm>
            <a:off x="3222425" y="3530175"/>
            <a:ext cx="13635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500"/>
              <a:t>Data Analyst</a:t>
            </a:r>
            <a:endParaRPr sz="1500"/>
          </a:p>
        </p:txBody>
      </p:sp>
      <p:sp>
        <p:nvSpPr>
          <p:cNvPr id="555" name="Google Shape;555;p62"/>
          <p:cNvSpPr txBox="1"/>
          <p:nvPr/>
        </p:nvSpPr>
        <p:spPr>
          <a:xfrm>
            <a:off x="5595875" y="2598500"/>
            <a:ext cx="3135600" cy="869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lang="fr" sz="1000">
                <a:solidFill>
                  <a:srgbClr val="333333"/>
                </a:solidFill>
                <a:latin typeface="Lato"/>
                <a:ea typeface="Lato"/>
                <a:cs typeface="Lato"/>
                <a:sym typeface="Lato"/>
              </a:rPr>
              <a:t>Il développe le modèle défini par/avec le data architect. Il met en place et maintient les outils et infrastructures adéquats à l'analyse de la donnée par les équipes.</a:t>
            </a:r>
            <a:endParaRPr sz="1000">
              <a:solidFill>
                <a:srgbClr val="333333"/>
              </a:solidFill>
              <a:latin typeface="Lato"/>
              <a:ea typeface="Lato"/>
              <a:cs typeface="Lato"/>
              <a:sym typeface="Lato"/>
            </a:endParaRPr>
          </a:p>
        </p:txBody>
      </p:sp>
      <p:sp>
        <p:nvSpPr>
          <p:cNvPr id="556" name="Google Shape;556;p62"/>
          <p:cNvSpPr txBox="1"/>
          <p:nvPr/>
        </p:nvSpPr>
        <p:spPr>
          <a:xfrm>
            <a:off x="3244625" y="3858975"/>
            <a:ext cx="3091200" cy="869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lang="fr" sz="1000">
                <a:solidFill>
                  <a:srgbClr val="333333"/>
                </a:solidFill>
                <a:latin typeface="Lato"/>
                <a:ea typeface="Lato"/>
                <a:cs typeface="Lato"/>
                <a:sym typeface="Lato"/>
              </a:rPr>
              <a:t>Son rôle est d’exploiter les données et de fournir des analyses pertinentes, généralement à visée business. </a:t>
            </a:r>
            <a:br>
              <a:rPr lang="fr" sz="1000">
                <a:solidFill>
                  <a:srgbClr val="333333"/>
                </a:solidFill>
                <a:latin typeface="Lato"/>
                <a:ea typeface="Lato"/>
                <a:cs typeface="Lato"/>
                <a:sym typeface="Lato"/>
              </a:rPr>
            </a:br>
            <a:r>
              <a:rPr lang="fr" sz="1000">
                <a:solidFill>
                  <a:srgbClr val="333333"/>
                </a:solidFill>
                <a:latin typeface="Lato"/>
                <a:ea typeface="Lato"/>
                <a:cs typeface="Lato"/>
                <a:sym typeface="Lato"/>
              </a:rPr>
              <a:t>Il interprète les données pour répondre à des problématiques métiers. </a:t>
            </a:r>
            <a:endParaRPr sz="1000">
              <a:solidFill>
                <a:srgbClr val="333333"/>
              </a:solidFill>
              <a:latin typeface="Lato"/>
              <a:ea typeface="Lato"/>
              <a:cs typeface="Lato"/>
              <a:sym typeface="Lato"/>
            </a:endParaRPr>
          </a:p>
        </p:txBody>
      </p:sp>
      <p:sp>
        <p:nvSpPr>
          <p:cNvPr id="557" name="Google Shape;557;p62"/>
          <p:cNvSpPr/>
          <p:nvPr/>
        </p:nvSpPr>
        <p:spPr>
          <a:xfrm>
            <a:off x="1156334" y="2257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endParaRPr>
          </a:p>
        </p:txBody>
      </p:sp>
      <p:sp>
        <p:nvSpPr>
          <p:cNvPr id="558" name="Google Shape;558;p62"/>
          <p:cNvSpPr txBox="1"/>
          <p:nvPr>
            <p:ph idx="1" type="body"/>
          </p:nvPr>
        </p:nvSpPr>
        <p:spPr>
          <a:xfrm>
            <a:off x="1592775" y="2233175"/>
            <a:ext cx="227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500"/>
              <a:t>Data Architect</a:t>
            </a:r>
            <a:endParaRPr sz="1500"/>
          </a:p>
        </p:txBody>
      </p:sp>
      <p:sp>
        <p:nvSpPr>
          <p:cNvPr id="559" name="Google Shape;559;p62"/>
          <p:cNvSpPr txBox="1"/>
          <p:nvPr/>
        </p:nvSpPr>
        <p:spPr>
          <a:xfrm>
            <a:off x="1592775" y="2561975"/>
            <a:ext cx="3091200" cy="869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lang="fr" sz="1000">
                <a:solidFill>
                  <a:srgbClr val="333333"/>
                </a:solidFill>
                <a:latin typeface="Lato"/>
                <a:ea typeface="Lato"/>
                <a:cs typeface="Lato"/>
                <a:sym typeface="Lato"/>
              </a:rPr>
              <a:t>Il va concevoir la façon dont la base de données va être structurée.</a:t>
            </a:r>
            <a:br>
              <a:rPr lang="fr" sz="1000">
                <a:solidFill>
                  <a:srgbClr val="333333"/>
                </a:solidFill>
                <a:latin typeface="Lato"/>
                <a:ea typeface="Lato"/>
                <a:cs typeface="Lato"/>
                <a:sym typeface="Lato"/>
              </a:rPr>
            </a:br>
            <a:r>
              <a:rPr lang="fr" sz="1000">
                <a:solidFill>
                  <a:srgbClr val="333333"/>
                </a:solidFill>
                <a:latin typeface="Lato"/>
                <a:ea typeface="Lato"/>
                <a:cs typeface="Lato"/>
                <a:sym typeface="Lato"/>
              </a:rPr>
              <a:t>Il les organise pour répondre aux problématiques métiers. </a:t>
            </a:r>
            <a:endParaRPr sz="1000">
              <a:solidFill>
                <a:srgbClr val="333333"/>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3"/>
          <p:cNvSpPr txBox="1"/>
          <p:nvPr>
            <p:ph type="title"/>
          </p:nvPr>
        </p:nvSpPr>
        <p:spPr>
          <a:xfrm>
            <a:off x="728350" y="1318650"/>
            <a:ext cx="2207700" cy="6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Notre </a:t>
            </a:r>
            <a:r>
              <a:rPr lang="fr"/>
              <a:t>Équipe</a:t>
            </a:r>
            <a:endParaRPr b="0"/>
          </a:p>
        </p:txBody>
      </p:sp>
      <p:sp>
        <p:nvSpPr>
          <p:cNvPr id="565" name="Google Shape;565;p63"/>
          <p:cNvSpPr txBox="1"/>
          <p:nvPr>
            <p:ph idx="1" type="body"/>
          </p:nvPr>
        </p:nvSpPr>
        <p:spPr>
          <a:xfrm>
            <a:off x="721250" y="2304700"/>
            <a:ext cx="2207700" cy="186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Notre équipe est composée de consultants expérimentés. Forts de plus de 25 ans d’expérience combinée. </a:t>
            </a:r>
            <a:endParaRPr sz="1100"/>
          </a:p>
        </p:txBody>
      </p:sp>
      <p:pic>
        <p:nvPicPr>
          <p:cNvPr descr="offset_comp_460623_edited2.jpg" id="566" name="Google Shape;566;p63"/>
          <p:cNvPicPr preferRelativeResize="0"/>
          <p:nvPr/>
        </p:nvPicPr>
        <p:blipFill rotWithShape="1">
          <a:blip r:embed="rId3">
            <a:alphaModFix/>
          </a:blip>
          <a:srcRect b="13763" l="18414" r="49922" t="7989"/>
          <a:stretch/>
        </p:blipFill>
        <p:spPr>
          <a:xfrm>
            <a:off x="3123150" y="1184600"/>
            <a:ext cx="1978073" cy="3262599"/>
          </a:xfrm>
          <a:prstGeom prst="rect">
            <a:avLst/>
          </a:prstGeom>
          <a:noFill/>
          <a:ln>
            <a:noFill/>
          </a:ln>
        </p:spPr>
      </p:pic>
      <p:sp>
        <p:nvSpPr>
          <p:cNvPr id="567" name="Google Shape;567;p63"/>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600">
                <a:solidFill>
                  <a:srgbClr val="FFFFFF"/>
                </a:solidFill>
              </a:rPr>
              <a:t>Data Engineer / Développeur</a:t>
            </a:r>
            <a:endParaRPr b="1" sz="600">
              <a:solidFill>
                <a:srgbClr val="FFFFFF"/>
              </a:solidFill>
            </a:endParaRPr>
          </a:p>
        </p:txBody>
      </p:sp>
      <p:sp>
        <p:nvSpPr>
          <p:cNvPr id="568" name="Google Shape;568;p63"/>
          <p:cNvSpPr txBox="1"/>
          <p:nvPr/>
        </p:nvSpPr>
        <p:spPr>
          <a:xfrm>
            <a:off x="3202800" y="3960775"/>
            <a:ext cx="18984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a:solidFill>
                  <a:srgbClr val="FFFFFF"/>
                </a:solidFill>
                <a:latin typeface="Lato"/>
                <a:ea typeface="Lato"/>
                <a:cs typeface="Lato"/>
                <a:sym typeface="Lato"/>
              </a:rPr>
              <a:t>John Mc Mitchell</a:t>
            </a:r>
            <a:endParaRPr>
              <a:solidFill>
                <a:srgbClr val="FFFFFF"/>
              </a:solidFill>
            </a:endParaRPr>
          </a:p>
        </p:txBody>
      </p:sp>
      <p:pic>
        <p:nvPicPr>
          <p:cNvPr descr="offset_comp_457517_edited3.jpg" id="569" name="Google Shape;569;p63"/>
          <p:cNvPicPr preferRelativeResize="0"/>
          <p:nvPr/>
        </p:nvPicPr>
        <p:blipFill rotWithShape="1">
          <a:blip r:embed="rId4">
            <a:alphaModFix/>
          </a:blip>
          <a:srcRect b="18785" l="43063" r="32250" t="20063"/>
          <a:stretch/>
        </p:blipFill>
        <p:spPr>
          <a:xfrm>
            <a:off x="5146775" y="1184600"/>
            <a:ext cx="1973625" cy="3262599"/>
          </a:xfrm>
          <a:prstGeom prst="rect">
            <a:avLst/>
          </a:prstGeom>
          <a:noFill/>
          <a:ln>
            <a:noFill/>
          </a:ln>
        </p:spPr>
      </p:pic>
      <p:sp>
        <p:nvSpPr>
          <p:cNvPr id="570" name="Google Shape;570;p63"/>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600">
                <a:solidFill>
                  <a:srgbClr val="FFFFFF"/>
                </a:solidFill>
              </a:rPr>
              <a:t>Data Engineer/ D</a:t>
            </a:r>
            <a:r>
              <a:rPr b="1" lang="fr" sz="600">
                <a:solidFill>
                  <a:srgbClr val="FFFFFF"/>
                </a:solidFill>
              </a:rPr>
              <a:t>éveloppeur</a:t>
            </a:r>
            <a:endParaRPr b="1" sz="600">
              <a:solidFill>
                <a:srgbClr val="FFFFFF"/>
              </a:solidFill>
            </a:endParaRPr>
          </a:p>
        </p:txBody>
      </p:sp>
      <p:sp>
        <p:nvSpPr>
          <p:cNvPr id="571" name="Google Shape;571;p63"/>
          <p:cNvSpPr txBox="1"/>
          <p:nvPr/>
        </p:nvSpPr>
        <p:spPr>
          <a:xfrm>
            <a:off x="5230275" y="3960775"/>
            <a:ext cx="18288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a:solidFill>
                  <a:srgbClr val="FFFFFF"/>
                </a:solidFill>
                <a:latin typeface="Lato"/>
                <a:ea typeface="Lato"/>
                <a:cs typeface="Lato"/>
                <a:sym typeface="Lato"/>
              </a:rPr>
              <a:t>Juan Miguel</a:t>
            </a:r>
            <a:endParaRPr>
              <a:solidFill>
                <a:srgbClr val="FFFFFF"/>
              </a:solidFill>
            </a:endParaRPr>
          </a:p>
        </p:txBody>
      </p:sp>
      <p:pic>
        <p:nvPicPr>
          <p:cNvPr descr="offset_comp_442889_edtied2.jpg" id="572" name="Google Shape;572;p63"/>
          <p:cNvPicPr preferRelativeResize="0"/>
          <p:nvPr/>
        </p:nvPicPr>
        <p:blipFill rotWithShape="1">
          <a:blip r:embed="rId5">
            <a:alphaModFix/>
          </a:blip>
          <a:srcRect b="41174" l="39974" r="39264" t="7395"/>
          <a:stretch/>
        </p:blipFill>
        <p:spPr>
          <a:xfrm>
            <a:off x="7170375" y="1184600"/>
            <a:ext cx="1973625" cy="3262599"/>
          </a:xfrm>
          <a:prstGeom prst="rect">
            <a:avLst/>
          </a:prstGeom>
          <a:noFill/>
          <a:ln>
            <a:noFill/>
          </a:ln>
        </p:spPr>
      </p:pic>
      <p:sp>
        <p:nvSpPr>
          <p:cNvPr id="573" name="Google Shape;573;p63"/>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600">
                <a:solidFill>
                  <a:srgbClr val="FFFFFF"/>
                </a:solidFill>
              </a:rPr>
              <a:t>Data Scientist / Product Owner</a:t>
            </a:r>
            <a:endParaRPr b="1" sz="600">
              <a:solidFill>
                <a:srgbClr val="FFFFFF"/>
              </a:solidFill>
            </a:endParaRPr>
          </a:p>
        </p:txBody>
      </p:sp>
      <p:sp>
        <p:nvSpPr>
          <p:cNvPr id="574" name="Google Shape;574;p63"/>
          <p:cNvSpPr txBox="1"/>
          <p:nvPr/>
        </p:nvSpPr>
        <p:spPr>
          <a:xfrm>
            <a:off x="7252925" y="3960775"/>
            <a:ext cx="18288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a:solidFill>
                  <a:srgbClr val="FFFFFF"/>
                </a:solidFill>
                <a:latin typeface="Lato"/>
                <a:ea typeface="Lato"/>
                <a:cs typeface="Lato"/>
                <a:sym typeface="Lato"/>
              </a:rPr>
              <a:t>Joanna Mikkels</a:t>
            </a:r>
            <a:endParaRPr>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4"/>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t>Data Engineer / Architect</a:t>
            </a:r>
            <a:endParaRPr sz="800"/>
          </a:p>
        </p:txBody>
      </p:sp>
      <p:sp>
        <p:nvSpPr>
          <p:cNvPr id="580" name="Google Shape;580;p64"/>
          <p:cNvSpPr txBox="1"/>
          <p:nvPr>
            <p:ph type="title"/>
          </p:nvPr>
        </p:nvSpPr>
        <p:spPr>
          <a:xfrm>
            <a:off x="721225" y="1657475"/>
            <a:ext cx="38142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John Mc Mitchell</a:t>
            </a:r>
            <a:endParaRPr/>
          </a:p>
        </p:txBody>
      </p:sp>
      <p:sp>
        <p:nvSpPr>
          <p:cNvPr id="581" name="Google Shape;581;p64"/>
          <p:cNvSpPr txBox="1"/>
          <p:nvPr>
            <p:ph idx="1" type="body"/>
          </p:nvPr>
        </p:nvSpPr>
        <p:spPr>
          <a:xfrm>
            <a:off x="721225" y="21359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a:t>Diplômé</a:t>
            </a:r>
            <a:r>
              <a:rPr lang="fr" sz="1100"/>
              <a:t> en Big Data en 2012, John est un expert des solutions pour les entreprises. Avec un background business pour comprendre au mieux les enjeux de nos clients, et un profil technique, il est une pièce hors pair pour la réalisation de votre projet. </a:t>
            </a:r>
            <a:endParaRPr sz="1100"/>
          </a:p>
        </p:txBody>
      </p:sp>
      <p:sp>
        <p:nvSpPr>
          <p:cNvPr id="582" name="Google Shape;582;p64"/>
          <p:cNvSpPr txBox="1"/>
          <p:nvPr/>
        </p:nvSpPr>
        <p:spPr>
          <a:xfrm>
            <a:off x="752200" y="3445075"/>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Base de données</a:t>
            </a:r>
            <a:endParaRPr b="1" sz="700">
              <a:solidFill>
                <a:srgbClr val="000000"/>
              </a:solidFill>
              <a:latin typeface="Lato"/>
              <a:ea typeface="Lato"/>
              <a:cs typeface="Lato"/>
              <a:sym typeface="Lato"/>
            </a:endParaRPr>
          </a:p>
        </p:txBody>
      </p:sp>
      <p:sp>
        <p:nvSpPr>
          <p:cNvPr id="583" name="Google Shape;583;p64"/>
          <p:cNvSpPr txBox="1"/>
          <p:nvPr/>
        </p:nvSpPr>
        <p:spPr>
          <a:xfrm>
            <a:off x="3823985"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90 %</a:t>
            </a:r>
            <a:endParaRPr b="1" sz="700">
              <a:solidFill>
                <a:srgbClr val="000000"/>
              </a:solidFill>
              <a:latin typeface="Lato"/>
              <a:ea typeface="Lato"/>
              <a:cs typeface="Lato"/>
              <a:sym typeface="Lato"/>
            </a:endParaRPr>
          </a:p>
        </p:txBody>
      </p:sp>
      <p:sp>
        <p:nvSpPr>
          <p:cNvPr id="584" name="Google Shape;584;p64"/>
          <p:cNvSpPr txBox="1"/>
          <p:nvPr/>
        </p:nvSpPr>
        <p:spPr>
          <a:xfrm>
            <a:off x="752200" y="3661133"/>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Business</a:t>
            </a:r>
            <a:endParaRPr b="1" sz="700">
              <a:solidFill>
                <a:srgbClr val="000000"/>
              </a:solidFill>
              <a:latin typeface="Lato"/>
              <a:ea typeface="Lato"/>
              <a:cs typeface="Lato"/>
              <a:sym typeface="Lato"/>
            </a:endParaRPr>
          </a:p>
        </p:txBody>
      </p:sp>
      <p:sp>
        <p:nvSpPr>
          <p:cNvPr id="585" name="Google Shape;585;p64"/>
          <p:cNvSpPr txBox="1"/>
          <p:nvPr/>
        </p:nvSpPr>
        <p:spPr>
          <a:xfrm>
            <a:off x="3823985"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85 %</a:t>
            </a:r>
            <a:endParaRPr b="1" sz="700">
              <a:solidFill>
                <a:srgbClr val="000000"/>
              </a:solidFill>
              <a:latin typeface="Lato"/>
              <a:ea typeface="Lato"/>
              <a:cs typeface="Lato"/>
              <a:sym typeface="Lato"/>
            </a:endParaRPr>
          </a:p>
        </p:txBody>
      </p:sp>
      <p:sp>
        <p:nvSpPr>
          <p:cNvPr id="586" name="Google Shape;586;p64"/>
          <p:cNvSpPr txBox="1"/>
          <p:nvPr/>
        </p:nvSpPr>
        <p:spPr>
          <a:xfrm>
            <a:off x="752200" y="3877192"/>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DBA</a:t>
            </a:r>
            <a:endParaRPr b="1" sz="700">
              <a:solidFill>
                <a:srgbClr val="000000"/>
              </a:solidFill>
              <a:latin typeface="Lato"/>
              <a:ea typeface="Lato"/>
              <a:cs typeface="Lato"/>
              <a:sym typeface="Lato"/>
            </a:endParaRPr>
          </a:p>
        </p:txBody>
      </p:sp>
      <p:sp>
        <p:nvSpPr>
          <p:cNvPr id="587" name="Google Shape;587;p64"/>
          <p:cNvSpPr txBox="1"/>
          <p:nvPr/>
        </p:nvSpPr>
        <p:spPr>
          <a:xfrm>
            <a:off x="3823985"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83 %</a:t>
            </a:r>
            <a:endParaRPr b="1" sz="700">
              <a:solidFill>
                <a:srgbClr val="000000"/>
              </a:solidFill>
              <a:latin typeface="Lato"/>
              <a:ea typeface="Lato"/>
              <a:cs typeface="Lato"/>
              <a:sym typeface="Lato"/>
            </a:endParaRPr>
          </a:p>
        </p:txBody>
      </p:sp>
      <p:sp>
        <p:nvSpPr>
          <p:cNvPr id="588" name="Google Shape;588;p64"/>
          <p:cNvSpPr txBox="1"/>
          <p:nvPr/>
        </p:nvSpPr>
        <p:spPr>
          <a:xfrm>
            <a:off x="752200" y="4093250"/>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Cloud Computing</a:t>
            </a:r>
            <a:endParaRPr b="1" sz="700">
              <a:solidFill>
                <a:srgbClr val="000000"/>
              </a:solidFill>
              <a:latin typeface="Lato"/>
              <a:ea typeface="Lato"/>
              <a:cs typeface="Lato"/>
              <a:sym typeface="Lato"/>
            </a:endParaRPr>
          </a:p>
        </p:txBody>
      </p:sp>
      <p:sp>
        <p:nvSpPr>
          <p:cNvPr id="589" name="Google Shape;589;p64"/>
          <p:cNvSpPr txBox="1"/>
          <p:nvPr/>
        </p:nvSpPr>
        <p:spPr>
          <a:xfrm>
            <a:off x="3823985"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65 %</a:t>
            </a:r>
            <a:endParaRPr b="1" sz="700">
              <a:solidFill>
                <a:srgbClr val="000000"/>
              </a:solidFill>
              <a:latin typeface="Lato"/>
              <a:ea typeface="Lato"/>
              <a:cs typeface="Lato"/>
              <a:sym typeface="Lato"/>
            </a:endParaRPr>
          </a:p>
        </p:txBody>
      </p:sp>
      <p:grpSp>
        <p:nvGrpSpPr>
          <p:cNvPr id="590" name="Google Shape;590;p64"/>
          <p:cNvGrpSpPr/>
          <p:nvPr/>
        </p:nvGrpSpPr>
        <p:grpSpPr>
          <a:xfrm>
            <a:off x="1589411" y="3553575"/>
            <a:ext cx="2234577" cy="82200"/>
            <a:chOff x="1690385" y="3350900"/>
            <a:chExt cx="1823400" cy="82200"/>
          </a:xfrm>
        </p:grpSpPr>
        <p:sp>
          <p:nvSpPr>
            <p:cNvPr id="591" name="Google Shape;591;p64"/>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4"/>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64"/>
          <p:cNvGrpSpPr/>
          <p:nvPr/>
        </p:nvGrpSpPr>
        <p:grpSpPr>
          <a:xfrm>
            <a:off x="1589393" y="3775225"/>
            <a:ext cx="2234595" cy="82200"/>
            <a:chOff x="1690370" y="3572550"/>
            <a:chExt cx="1823415" cy="82200"/>
          </a:xfrm>
        </p:grpSpPr>
        <p:sp>
          <p:nvSpPr>
            <p:cNvPr id="594" name="Google Shape;594;p64"/>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4"/>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64"/>
          <p:cNvGrpSpPr/>
          <p:nvPr/>
        </p:nvGrpSpPr>
        <p:grpSpPr>
          <a:xfrm>
            <a:off x="1589409" y="3969725"/>
            <a:ext cx="2234579" cy="82206"/>
            <a:chOff x="1690383" y="3767050"/>
            <a:chExt cx="1823402" cy="82206"/>
          </a:xfrm>
        </p:grpSpPr>
        <p:sp>
          <p:nvSpPr>
            <p:cNvPr id="597" name="Google Shape;597;p64"/>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4"/>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64"/>
          <p:cNvGrpSpPr/>
          <p:nvPr/>
        </p:nvGrpSpPr>
        <p:grpSpPr>
          <a:xfrm>
            <a:off x="1589411" y="4184600"/>
            <a:ext cx="2234577" cy="82200"/>
            <a:chOff x="1690385" y="3981925"/>
            <a:chExt cx="1823400" cy="82200"/>
          </a:xfrm>
        </p:grpSpPr>
        <p:sp>
          <p:nvSpPr>
            <p:cNvPr id="600" name="Google Shape;600;p64"/>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4"/>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60623_edited2.jpg" id="602" name="Google Shape;602;p64"/>
          <p:cNvPicPr preferRelativeResize="0"/>
          <p:nvPr/>
        </p:nvPicPr>
        <p:blipFill rotWithShape="1">
          <a:blip r:embed="rId3">
            <a:alphaModFix/>
          </a:blip>
          <a:srcRect b="16826" l="6668" r="32150" t="8357"/>
          <a:stretch/>
        </p:blipFill>
        <p:spPr>
          <a:xfrm>
            <a:off x="5146750" y="1184598"/>
            <a:ext cx="3997252" cy="32625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5"/>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t>Data Scientist / </a:t>
            </a:r>
            <a:r>
              <a:rPr lang="fr" sz="800"/>
              <a:t>Développeur</a:t>
            </a:r>
            <a:endParaRPr sz="800"/>
          </a:p>
        </p:txBody>
      </p:sp>
      <p:sp>
        <p:nvSpPr>
          <p:cNvPr id="608" name="Google Shape;608;p65"/>
          <p:cNvSpPr txBox="1"/>
          <p:nvPr>
            <p:ph type="title"/>
          </p:nvPr>
        </p:nvSpPr>
        <p:spPr>
          <a:xfrm>
            <a:off x="721225" y="1657475"/>
            <a:ext cx="37323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Juan Miguel</a:t>
            </a:r>
            <a:endParaRPr/>
          </a:p>
        </p:txBody>
      </p:sp>
      <p:sp>
        <p:nvSpPr>
          <p:cNvPr id="609" name="Google Shape;609;p65"/>
          <p:cNvSpPr txBox="1"/>
          <p:nvPr>
            <p:ph idx="1" type="body"/>
          </p:nvPr>
        </p:nvSpPr>
        <p:spPr>
          <a:xfrm>
            <a:off x="721225" y="22121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a:t>Expert des </a:t>
            </a:r>
            <a:r>
              <a:rPr lang="fr" sz="1100"/>
              <a:t>langages</a:t>
            </a:r>
            <a:r>
              <a:rPr lang="fr" sz="1100"/>
              <a:t> de </a:t>
            </a:r>
            <a:r>
              <a:rPr lang="fr" sz="1100"/>
              <a:t>programmation,</a:t>
            </a:r>
            <a:r>
              <a:rPr lang="fr" sz="1100"/>
              <a:t> Juan travaille en tant que consultant depuis 5 ans. Il aide nos clients à utiliser leur data </a:t>
            </a:r>
            <a:r>
              <a:rPr lang="fr" sz="1100"/>
              <a:t>et à les valoriser</a:t>
            </a:r>
            <a:r>
              <a:rPr lang="fr" sz="1100"/>
              <a:t> au mieux.</a:t>
            </a:r>
            <a:endParaRPr sz="1100"/>
          </a:p>
        </p:txBody>
      </p:sp>
      <p:pic>
        <p:nvPicPr>
          <p:cNvPr descr="offset_comp_457517_edited2.jpg" id="610" name="Google Shape;610;p65"/>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sp>
        <p:nvSpPr>
          <p:cNvPr id="611" name="Google Shape;611;p65"/>
          <p:cNvSpPr txBox="1"/>
          <p:nvPr/>
        </p:nvSpPr>
        <p:spPr>
          <a:xfrm>
            <a:off x="752200" y="3445075"/>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Développement</a:t>
            </a:r>
            <a:endParaRPr b="1" sz="700">
              <a:solidFill>
                <a:srgbClr val="000000"/>
              </a:solidFill>
              <a:latin typeface="Lato"/>
              <a:ea typeface="Lato"/>
              <a:cs typeface="Lato"/>
              <a:sym typeface="Lato"/>
            </a:endParaRPr>
          </a:p>
        </p:txBody>
      </p:sp>
      <p:sp>
        <p:nvSpPr>
          <p:cNvPr id="612" name="Google Shape;612;p65"/>
          <p:cNvSpPr txBox="1"/>
          <p:nvPr/>
        </p:nvSpPr>
        <p:spPr>
          <a:xfrm>
            <a:off x="3823985"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90 %</a:t>
            </a:r>
            <a:endParaRPr b="1" sz="700">
              <a:solidFill>
                <a:srgbClr val="000000"/>
              </a:solidFill>
              <a:latin typeface="Lato"/>
              <a:ea typeface="Lato"/>
              <a:cs typeface="Lato"/>
              <a:sym typeface="Lato"/>
            </a:endParaRPr>
          </a:p>
        </p:txBody>
      </p:sp>
      <p:sp>
        <p:nvSpPr>
          <p:cNvPr id="613" name="Google Shape;613;p65"/>
          <p:cNvSpPr txBox="1"/>
          <p:nvPr/>
        </p:nvSpPr>
        <p:spPr>
          <a:xfrm>
            <a:off x="752200" y="3661133"/>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Bases de données</a:t>
            </a:r>
            <a:endParaRPr b="1" sz="700">
              <a:solidFill>
                <a:srgbClr val="000000"/>
              </a:solidFill>
              <a:latin typeface="Lato"/>
              <a:ea typeface="Lato"/>
              <a:cs typeface="Lato"/>
              <a:sym typeface="Lato"/>
            </a:endParaRPr>
          </a:p>
        </p:txBody>
      </p:sp>
      <p:sp>
        <p:nvSpPr>
          <p:cNvPr id="614" name="Google Shape;614;p65"/>
          <p:cNvSpPr txBox="1"/>
          <p:nvPr/>
        </p:nvSpPr>
        <p:spPr>
          <a:xfrm>
            <a:off x="3823985"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85 %</a:t>
            </a:r>
            <a:endParaRPr b="1" sz="700">
              <a:solidFill>
                <a:srgbClr val="000000"/>
              </a:solidFill>
              <a:latin typeface="Lato"/>
              <a:ea typeface="Lato"/>
              <a:cs typeface="Lato"/>
              <a:sym typeface="Lato"/>
            </a:endParaRPr>
          </a:p>
        </p:txBody>
      </p:sp>
      <p:sp>
        <p:nvSpPr>
          <p:cNvPr id="615" name="Google Shape;615;p65"/>
          <p:cNvSpPr txBox="1"/>
          <p:nvPr/>
        </p:nvSpPr>
        <p:spPr>
          <a:xfrm>
            <a:off x="752200" y="3877192"/>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ETL</a:t>
            </a:r>
            <a:endParaRPr b="1" sz="700">
              <a:solidFill>
                <a:srgbClr val="000000"/>
              </a:solidFill>
              <a:latin typeface="Lato"/>
              <a:ea typeface="Lato"/>
              <a:cs typeface="Lato"/>
              <a:sym typeface="Lato"/>
            </a:endParaRPr>
          </a:p>
        </p:txBody>
      </p:sp>
      <p:sp>
        <p:nvSpPr>
          <p:cNvPr id="616" name="Google Shape;616;p65"/>
          <p:cNvSpPr txBox="1"/>
          <p:nvPr/>
        </p:nvSpPr>
        <p:spPr>
          <a:xfrm>
            <a:off x="3823985"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83 %</a:t>
            </a:r>
            <a:endParaRPr b="1" sz="700">
              <a:solidFill>
                <a:srgbClr val="000000"/>
              </a:solidFill>
              <a:latin typeface="Lato"/>
              <a:ea typeface="Lato"/>
              <a:cs typeface="Lato"/>
              <a:sym typeface="Lato"/>
            </a:endParaRPr>
          </a:p>
        </p:txBody>
      </p:sp>
      <p:sp>
        <p:nvSpPr>
          <p:cNvPr id="617" name="Google Shape;617;p65"/>
          <p:cNvSpPr txBox="1"/>
          <p:nvPr/>
        </p:nvSpPr>
        <p:spPr>
          <a:xfrm>
            <a:off x="752200" y="4093250"/>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Big Data</a:t>
            </a:r>
            <a:endParaRPr b="1" sz="700">
              <a:solidFill>
                <a:srgbClr val="000000"/>
              </a:solidFill>
              <a:latin typeface="Lato"/>
              <a:ea typeface="Lato"/>
              <a:cs typeface="Lato"/>
              <a:sym typeface="Lato"/>
            </a:endParaRPr>
          </a:p>
        </p:txBody>
      </p:sp>
      <p:sp>
        <p:nvSpPr>
          <p:cNvPr id="618" name="Google Shape;618;p65"/>
          <p:cNvSpPr txBox="1"/>
          <p:nvPr/>
        </p:nvSpPr>
        <p:spPr>
          <a:xfrm>
            <a:off x="3823985"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65 %</a:t>
            </a:r>
            <a:endParaRPr b="1" sz="700">
              <a:solidFill>
                <a:srgbClr val="000000"/>
              </a:solidFill>
              <a:latin typeface="Lato"/>
              <a:ea typeface="Lato"/>
              <a:cs typeface="Lato"/>
              <a:sym typeface="Lato"/>
            </a:endParaRPr>
          </a:p>
        </p:txBody>
      </p:sp>
      <p:grpSp>
        <p:nvGrpSpPr>
          <p:cNvPr id="619" name="Google Shape;619;p65"/>
          <p:cNvGrpSpPr/>
          <p:nvPr/>
        </p:nvGrpSpPr>
        <p:grpSpPr>
          <a:xfrm>
            <a:off x="1589411" y="3553575"/>
            <a:ext cx="2234577" cy="82200"/>
            <a:chOff x="1690385" y="3350900"/>
            <a:chExt cx="1823400" cy="82200"/>
          </a:xfrm>
        </p:grpSpPr>
        <p:sp>
          <p:nvSpPr>
            <p:cNvPr id="620" name="Google Shape;620;p65"/>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5"/>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65"/>
          <p:cNvGrpSpPr/>
          <p:nvPr/>
        </p:nvGrpSpPr>
        <p:grpSpPr>
          <a:xfrm>
            <a:off x="1589393" y="3775225"/>
            <a:ext cx="2234595" cy="82200"/>
            <a:chOff x="1690370" y="3572550"/>
            <a:chExt cx="1823415" cy="82200"/>
          </a:xfrm>
        </p:grpSpPr>
        <p:sp>
          <p:nvSpPr>
            <p:cNvPr id="623" name="Google Shape;623;p65"/>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5"/>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65"/>
          <p:cNvGrpSpPr/>
          <p:nvPr/>
        </p:nvGrpSpPr>
        <p:grpSpPr>
          <a:xfrm>
            <a:off x="1589409" y="3969725"/>
            <a:ext cx="2234579" cy="82206"/>
            <a:chOff x="1690383" y="3767050"/>
            <a:chExt cx="1823402" cy="82206"/>
          </a:xfrm>
        </p:grpSpPr>
        <p:sp>
          <p:nvSpPr>
            <p:cNvPr id="626" name="Google Shape;626;p65"/>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5"/>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65"/>
          <p:cNvGrpSpPr/>
          <p:nvPr/>
        </p:nvGrpSpPr>
        <p:grpSpPr>
          <a:xfrm>
            <a:off x="1589411" y="4184600"/>
            <a:ext cx="2234577" cy="82200"/>
            <a:chOff x="1690385" y="3981925"/>
            <a:chExt cx="1823400" cy="82200"/>
          </a:xfrm>
        </p:grpSpPr>
        <p:sp>
          <p:nvSpPr>
            <p:cNvPr id="629" name="Google Shape;629;p65"/>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5"/>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6"/>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t>Data Analyst / Product owner</a:t>
            </a:r>
            <a:endParaRPr sz="800"/>
          </a:p>
        </p:txBody>
      </p:sp>
      <p:sp>
        <p:nvSpPr>
          <p:cNvPr id="636" name="Google Shape;636;p66"/>
          <p:cNvSpPr txBox="1"/>
          <p:nvPr>
            <p:ph type="title"/>
          </p:nvPr>
        </p:nvSpPr>
        <p:spPr>
          <a:xfrm>
            <a:off x="721225" y="1657475"/>
            <a:ext cx="38691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Joanna Mikkels</a:t>
            </a:r>
            <a:endParaRPr/>
          </a:p>
        </p:txBody>
      </p:sp>
      <p:sp>
        <p:nvSpPr>
          <p:cNvPr id="637" name="Google Shape;637;p66"/>
          <p:cNvSpPr txBox="1"/>
          <p:nvPr>
            <p:ph idx="1" type="body"/>
          </p:nvPr>
        </p:nvSpPr>
        <p:spPr>
          <a:xfrm>
            <a:off x="721225" y="22121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00"/>
              <a:t>Après 7 ans en tant qu’Analyste Data, Joanna est une </a:t>
            </a:r>
            <a:r>
              <a:rPr lang="fr" sz="1100"/>
              <a:t>passionnée</a:t>
            </a:r>
            <a:r>
              <a:rPr lang="fr" sz="1100"/>
              <a:t> de la donnée à la recherche de nouveaux défis. Elle dirige et réalise </a:t>
            </a:r>
            <a:r>
              <a:rPr lang="fr" sz="1100"/>
              <a:t>désormais</a:t>
            </a:r>
            <a:r>
              <a:rPr lang="fr" sz="1100"/>
              <a:t> des projets Data pour des entreprises. </a:t>
            </a:r>
            <a:endParaRPr sz="1100"/>
          </a:p>
        </p:txBody>
      </p:sp>
      <p:pic>
        <p:nvPicPr>
          <p:cNvPr descr="offset_comp_442889_edtied2.jpg" id="638" name="Google Shape;638;p66"/>
          <p:cNvPicPr preferRelativeResize="0"/>
          <p:nvPr/>
        </p:nvPicPr>
        <p:blipFill rotWithShape="1">
          <a:blip r:embed="rId3">
            <a:alphaModFix/>
          </a:blip>
          <a:srcRect b="34280" l="29212" r="25768" t="10659"/>
          <a:stretch/>
        </p:blipFill>
        <p:spPr>
          <a:xfrm>
            <a:off x="5146750" y="1184600"/>
            <a:ext cx="3997253" cy="3262599"/>
          </a:xfrm>
          <a:prstGeom prst="rect">
            <a:avLst/>
          </a:prstGeom>
          <a:noFill/>
          <a:ln>
            <a:noFill/>
          </a:ln>
        </p:spPr>
      </p:pic>
      <p:sp>
        <p:nvSpPr>
          <p:cNvPr id="639" name="Google Shape;639;p66"/>
          <p:cNvSpPr txBox="1"/>
          <p:nvPr/>
        </p:nvSpPr>
        <p:spPr>
          <a:xfrm>
            <a:off x="752200" y="3445075"/>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Gestion de projet</a:t>
            </a:r>
            <a:endParaRPr b="1" sz="700">
              <a:solidFill>
                <a:srgbClr val="000000"/>
              </a:solidFill>
              <a:latin typeface="Lato"/>
              <a:ea typeface="Lato"/>
              <a:cs typeface="Lato"/>
              <a:sym typeface="Lato"/>
            </a:endParaRPr>
          </a:p>
        </p:txBody>
      </p:sp>
      <p:sp>
        <p:nvSpPr>
          <p:cNvPr id="640" name="Google Shape;640;p66"/>
          <p:cNvSpPr txBox="1"/>
          <p:nvPr/>
        </p:nvSpPr>
        <p:spPr>
          <a:xfrm>
            <a:off x="3823985"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90 %</a:t>
            </a:r>
            <a:endParaRPr b="1" sz="700">
              <a:solidFill>
                <a:srgbClr val="000000"/>
              </a:solidFill>
              <a:latin typeface="Lato"/>
              <a:ea typeface="Lato"/>
              <a:cs typeface="Lato"/>
              <a:sym typeface="Lato"/>
            </a:endParaRPr>
          </a:p>
        </p:txBody>
      </p:sp>
      <p:sp>
        <p:nvSpPr>
          <p:cNvPr id="641" name="Google Shape;641;p66"/>
          <p:cNvSpPr txBox="1"/>
          <p:nvPr/>
        </p:nvSpPr>
        <p:spPr>
          <a:xfrm>
            <a:off x="752200" y="3661133"/>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Statistiques</a:t>
            </a:r>
            <a:endParaRPr b="1" sz="700">
              <a:solidFill>
                <a:srgbClr val="000000"/>
              </a:solidFill>
              <a:latin typeface="Lato"/>
              <a:ea typeface="Lato"/>
              <a:cs typeface="Lato"/>
              <a:sym typeface="Lato"/>
            </a:endParaRPr>
          </a:p>
        </p:txBody>
      </p:sp>
      <p:sp>
        <p:nvSpPr>
          <p:cNvPr id="642" name="Google Shape;642;p66"/>
          <p:cNvSpPr txBox="1"/>
          <p:nvPr/>
        </p:nvSpPr>
        <p:spPr>
          <a:xfrm>
            <a:off x="3823985"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85 %</a:t>
            </a:r>
            <a:endParaRPr b="1" sz="700">
              <a:solidFill>
                <a:srgbClr val="000000"/>
              </a:solidFill>
              <a:latin typeface="Lato"/>
              <a:ea typeface="Lato"/>
              <a:cs typeface="Lato"/>
              <a:sym typeface="Lato"/>
            </a:endParaRPr>
          </a:p>
        </p:txBody>
      </p:sp>
      <p:sp>
        <p:nvSpPr>
          <p:cNvPr id="643" name="Google Shape;643;p66"/>
          <p:cNvSpPr txBox="1"/>
          <p:nvPr/>
        </p:nvSpPr>
        <p:spPr>
          <a:xfrm>
            <a:off x="752200" y="3877192"/>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Conception d’app</a:t>
            </a:r>
            <a:endParaRPr b="1" sz="700">
              <a:solidFill>
                <a:srgbClr val="000000"/>
              </a:solidFill>
              <a:latin typeface="Lato"/>
              <a:ea typeface="Lato"/>
              <a:cs typeface="Lato"/>
              <a:sym typeface="Lato"/>
            </a:endParaRPr>
          </a:p>
        </p:txBody>
      </p:sp>
      <p:sp>
        <p:nvSpPr>
          <p:cNvPr id="644" name="Google Shape;644;p66"/>
          <p:cNvSpPr txBox="1"/>
          <p:nvPr/>
        </p:nvSpPr>
        <p:spPr>
          <a:xfrm>
            <a:off x="3823985"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83 %</a:t>
            </a:r>
            <a:endParaRPr b="1" sz="700">
              <a:solidFill>
                <a:srgbClr val="000000"/>
              </a:solidFill>
              <a:latin typeface="Lato"/>
              <a:ea typeface="Lato"/>
              <a:cs typeface="Lato"/>
              <a:sym typeface="Lato"/>
            </a:endParaRPr>
          </a:p>
        </p:txBody>
      </p:sp>
      <p:sp>
        <p:nvSpPr>
          <p:cNvPr id="645" name="Google Shape;645;p66"/>
          <p:cNvSpPr txBox="1"/>
          <p:nvPr/>
        </p:nvSpPr>
        <p:spPr>
          <a:xfrm>
            <a:off x="752200" y="4093250"/>
            <a:ext cx="10020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Développement</a:t>
            </a:r>
            <a:endParaRPr b="1" sz="700">
              <a:solidFill>
                <a:srgbClr val="000000"/>
              </a:solidFill>
              <a:latin typeface="Lato"/>
              <a:ea typeface="Lato"/>
              <a:cs typeface="Lato"/>
              <a:sym typeface="Lato"/>
            </a:endParaRPr>
          </a:p>
        </p:txBody>
      </p:sp>
      <p:sp>
        <p:nvSpPr>
          <p:cNvPr id="646" name="Google Shape;646;p66"/>
          <p:cNvSpPr txBox="1"/>
          <p:nvPr/>
        </p:nvSpPr>
        <p:spPr>
          <a:xfrm>
            <a:off x="3823985"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700">
                <a:latin typeface="Lato"/>
                <a:ea typeface="Lato"/>
                <a:cs typeface="Lato"/>
                <a:sym typeface="Lato"/>
              </a:rPr>
              <a:t>65 %</a:t>
            </a:r>
            <a:endParaRPr b="1" sz="700">
              <a:solidFill>
                <a:srgbClr val="000000"/>
              </a:solidFill>
              <a:latin typeface="Lato"/>
              <a:ea typeface="Lato"/>
              <a:cs typeface="Lato"/>
              <a:sym typeface="Lato"/>
            </a:endParaRPr>
          </a:p>
        </p:txBody>
      </p:sp>
      <p:grpSp>
        <p:nvGrpSpPr>
          <p:cNvPr id="647" name="Google Shape;647;p66"/>
          <p:cNvGrpSpPr/>
          <p:nvPr/>
        </p:nvGrpSpPr>
        <p:grpSpPr>
          <a:xfrm>
            <a:off x="1589411" y="3553575"/>
            <a:ext cx="2234577" cy="82200"/>
            <a:chOff x="1690385" y="3350900"/>
            <a:chExt cx="1823400" cy="82200"/>
          </a:xfrm>
        </p:grpSpPr>
        <p:sp>
          <p:nvSpPr>
            <p:cNvPr id="648" name="Google Shape;648;p66"/>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6"/>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66"/>
          <p:cNvGrpSpPr/>
          <p:nvPr/>
        </p:nvGrpSpPr>
        <p:grpSpPr>
          <a:xfrm>
            <a:off x="1589393" y="3775225"/>
            <a:ext cx="2234595" cy="82200"/>
            <a:chOff x="1690370" y="3572550"/>
            <a:chExt cx="1823415" cy="82200"/>
          </a:xfrm>
        </p:grpSpPr>
        <p:sp>
          <p:nvSpPr>
            <p:cNvPr id="651" name="Google Shape;651;p66"/>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6"/>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66"/>
          <p:cNvGrpSpPr/>
          <p:nvPr/>
        </p:nvGrpSpPr>
        <p:grpSpPr>
          <a:xfrm>
            <a:off x="1589409" y="3969725"/>
            <a:ext cx="2234579" cy="82206"/>
            <a:chOff x="1690383" y="3767050"/>
            <a:chExt cx="1823402" cy="82206"/>
          </a:xfrm>
        </p:grpSpPr>
        <p:sp>
          <p:nvSpPr>
            <p:cNvPr id="654" name="Google Shape;654;p66"/>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6"/>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66"/>
          <p:cNvGrpSpPr/>
          <p:nvPr/>
        </p:nvGrpSpPr>
        <p:grpSpPr>
          <a:xfrm>
            <a:off x="1589411" y="4184600"/>
            <a:ext cx="2234577" cy="82200"/>
            <a:chOff x="1690385" y="3981925"/>
            <a:chExt cx="1823400" cy="82200"/>
          </a:xfrm>
        </p:grpSpPr>
        <p:sp>
          <p:nvSpPr>
            <p:cNvPr id="657" name="Google Shape;657;p66"/>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6"/>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pic>
        <p:nvPicPr>
          <p:cNvPr id="199" name="Google Shape;199;p22"/>
          <p:cNvPicPr preferRelativeResize="0"/>
          <p:nvPr/>
        </p:nvPicPr>
        <p:blipFill>
          <a:blip r:embed="rId3">
            <a:alphaModFix/>
          </a:blip>
          <a:stretch>
            <a:fillRect/>
          </a:stretch>
        </p:blipFill>
        <p:spPr>
          <a:xfrm>
            <a:off x="694101" y="0"/>
            <a:ext cx="7764097"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000000"/>
                </a:solidFill>
              </a:rPr>
              <a:t>Calendrier prévisionnel</a:t>
            </a:r>
            <a:endParaRPr sz="800"/>
          </a:p>
        </p:txBody>
      </p:sp>
      <p:sp>
        <p:nvSpPr>
          <p:cNvPr id="664" name="Google Shape;664;p67"/>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a:latin typeface="Lato"/>
                <a:ea typeface="Lato"/>
                <a:cs typeface="Lato"/>
                <a:sym typeface="Lato"/>
              </a:rPr>
              <a:t>15 Mars</a:t>
            </a:r>
            <a:endParaRPr b="1">
              <a:latin typeface="Lato"/>
              <a:ea typeface="Lato"/>
              <a:cs typeface="Lato"/>
              <a:sym typeface="Lato"/>
            </a:endParaRPr>
          </a:p>
        </p:txBody>
      </p:sp>
      <p:sp>
        <p:nvSpPr>
          <p:cNvPr id="665" name="Google Shape;665;p67"/>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solidFill>
                  <a:srgbClr val="000000"/>
                </a:solidFill>
              </a:rPr>
              <a:t>Kickoff</a:t>
            </a:r>
            <a:endParaRPr sz="800">
              <a:solidFill>
                <a:srgbClr val="000000"/>
              </a:solidFill>
            </a:endParaRPr>
          </a:p>
        </p:txBody>
      </p:sp>
      <p:sp>
        <p:nvSpPr>
          <p:cNvPr id="666" name="Google Shape;666;p67"/>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fr" sz="700"/>
              <a:t>Engagement signé et versement de </a:t>
            </a:r>
            <a:r>
              <a:rPr lang="fr" sz="700"/>
              <a:t>l'acompte.</a:t>
            </a:r>
            <a:r>
              <a:rPr lang="fr" sz="700"/>
              <a:t> </a:t>
            </a:r>
            <a:endParaRPr sz="700"/>
          </a:p>
        </p:txBody>
      </p:sp>
      <p:sp>
        <p:nvSpPr>
          <p:cNvPr id="667" name="Google Shape;667;p67"/>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a:latin typeface="Lato"/>
                <a:ea typeface="Lato"/>
                <a:cs typeface="Lato"/>
                <a:sym typeface="Lato"/>
              </a:rPr>
              <a:t>2 Avril</a:t>
            </a:r>
            <a:endParaRPr b="1">
              <a:latin typeface="Lato"/>
              <a:ea typeface="Lato"/>
              <a:cs typeface="Lato"/>
              <a:sym typeface="Lato"/>
            </a:endParaRPr>
          </a:p>
        </p:txBody>
      </p:sp>
      <p:sp>
        <p:nvSpPr>
          <p:cNvPr id="668" name="Google Shape;668;p67"/>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solidFill>
                  <a:srgbClr val="000000"/>
                </a:solidFill>
              </a:rPr>
              <a:t>Début de la mission</a:t>
            </a:r>
            <a:endParaRPr sz="800">
              <a:solidFill>
                <a:srgbClr val="000000"/>
              </a:solidFill>
            </a:endParaRPr>
          </a:p>
        </p:txBody>
      </p:sp>
      <p:sp>
        <p:nvSpPr>
          <p:cNvPr id="669" name="Google Shape;669;p67"/>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fr" sz="700"/>
              <a:t>Recueil</a:t>
            </a:r>
            <a:r>
              <a:rPr lang="fr" sz="700"/>
              <a:t> des besoins de Jean Michel Immo, écriture d’un cahier des charges. Validation par la direction. </a:t>
            </a:r>
            <a:endParaRPr sz="700"/>
          </a:p>
        </p:txBody>
      </p:sp>
      <p:sp>
        <p:nvSpPr>
          <p:cNvPr id="670" name="Google Shape;670;p67"/>
          <p:cNvSpPr txBox="1"/>
          <p:nvPr/>
        </p:nvSpPr>
        <p:spPr>
          <a:xfrm>
            <a:off x="3465551" y="3462425"/>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a:latin typeface="Lato"/>
                <a:ea typeface="Lato"/>
                <a:cs typeface="Lato"/>
                <a:sym typeface="Lato"/>
              </a:rPr>
              <a:t>9 Avril</a:t>
            </a:r>
            <a:endParaRPr b="1">
              <a:latin typeface="Lato"/>
              <a:ea typeface="Lato"/>
              <a:cs typeface="Lato"/>
              <a:sym typeface="Lato"/>
            </a:endParaRPr>
          </a:p>
        </p:txBody>
      </p:sp>
      <p:sp>
        <p:nvSpPr>
          <p:cNvPr id="671" name="Google Shape;671;p67"/>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solidFill>
                  <a:srgbClr val="000000"/>
                </a:solidFill>
              </a:rPr>
              <a:t>Conception</a:t>
            </a:r>
            <a:endParaRPr sz="800">
              <a:solidFill>
                <a:srgbClr val="000000"/>
              </a:solidFill>
            </a:endParaRPr>
          </a:p>
        </p:txBody>
      </p:sp>
      <p:sp>
        <p:nvSpPr>
          <p:cNvPr id="672" name="Google Shape;672;p67"/>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fr" sz="700"/>
              <a:t>Conception de l’architecture. Brainstorm et Idéations des applications</a:t>
            </a:r>
            <a:endParaRPr sz="700"/>
          </a:p>
        </p:txBody>
      </p:sp>
      <p:sp>
        <p:nvSpPr>
          <p:cNvPr id="673" name="Google Shape;673;p67"/>
          <p:cNvSpPr txBox="1"/>
          <p:nvPr/>
        </p:nvSpPr>
        <p:spPr>
          <a:xfrm>
            <a:off x="4871275" y="2957350"/>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a:latin typeface="Lato"/>
                <a:ea typeface="Lato"/>
                <a:cs typeface="Lato"/>
                <a:sym typeface="Lato"/>
              </a:rPr>
              <a:t>14 Avril</a:t>
            </a:r>
            <a:endParaRPr b="1">
              <a:latin typeface="Lato"/>
              <a:ea typeface="Lato"/>
              <a:cs typeface="Lato"/>
              <a:sym typeface="Lato"/>
            </a:endParaRPr>
          </a:p>
        </p:txBody>
      </p:sp>
      <p:sp>
        <p:nvSpPr>
          <p:cNvPr id="674" name="Google Shape;674;p67"/>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solidFill>
                  <a:srgbClr val="000000"/>
                </a:solidFill>
              </a:rPr>
              <a:t>Développement</a:t>
            </a:r>
            <a:endParaRPr sz="800">
              <a:solidFill>
                <a:srgbClr val="000000"/>
              </a:solidFill>
            </a:endParaRPr>
          </a:p>
        </p:txBody>
      </p:sp>
      <p:sp>
        <p:nvSpPr>
          <p:cNvPr id="675" name="Google Shape;675;p67"/>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fr" sz="700"/>
              <a:t>Création des infrastructures data, </a:t>
            </a:r>
            <a:r>
              <a:rPr lang="fr" sz="700"/>
              <a:t>développement</a:t>
            </a:r>
            <a:r>
              <a:rPr lang="fr" sz="700"/>
              <a:t> des applicatifs. Testing et </a:t>
            </a:r>
            <a:r>
              <a:rPr lang="fr" sz="700"/>
              <a:t>contrôles</a:t>
            </a:r>
            <a:r>
              <a:rPr lang="fr" sz="700"/>
              <a:t> qualités.</a:t>
            </a:r>
            <a:endParaRPr sz="700"/>
          </a:p>
        </p:txBody>
      </p:sp>
      <p:sp>
        <p:nvSpPr>
          <p:cNvPr id="676" name="Google Shape;676;p67"/>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a:latin typeface="Lato"/>
                <a:ea typeface="Lato"/>
                <a:cs typeface="Lato"/>
                <a:sym typeface="Lato"/>
              </a:rPr>
              <a:t>12 Mai</a:t>
            </a:r>
            <a:endParaRPr b="1">
              <a:latin typeface="Lato"/>
              <a:ea typeface="Lato"/>
              <a:cs typeface="Lato"/>
              <a:sym typeface="Lato"/>
            </a:endParaRPr>
          </a:p>
        </p:txBody>
      </p:sp>
      <p:sp>
        <p:nvSpPr>
          <p:cNvPr id="677" name="Google Shape;677;p67"/>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solidFill>
                  <a:srgbClr val="000000"/>
                </a:solidFill>
              </a:rPr>
              <a:t>Livrable</a:t>
            </a:r>
            <a:endParaRPr sz="800">
              <a:solidFill>
                <a:srgbClr val="000000"/>
              </a:solidFill>
            </a:endParaRPr>
          </a:p>
        </p:txBody>
      </p:sp>
      <p:sp>
        <p:nvSpPr>
          <p:cNvPr id="678" name="Google Shape;678;p67"/>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fr" sz="700"/>
              <a:t>Livraison de la solution. Retours et corrections. Formation aux outils</a:t>
            </a:r>
            <a:endParaRPr sz="700"/>
          </a:p>
        </p:txBody>
      </p:sp>
      <p:pic>
        <p:nvPicPr>
          <p:cNvPr descr="shutterstock_429987889_edited.jpg" id="679" name="Google Shape;679;p67"/>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680" name="Google Shape;680;p67"/>
          <p:cNvGrpSpPr/>
          <p:nvPr/>
        </p:nvGrpSpPr>
        <p:grpSpPr>
          <a:xfrm>
            <a:off x="845575" y="3060165"/>
            <a:ext cx="92400" cy="411825"/>
            <a:chOff x="845575" y="2563700"/>
            <a:chExt cx="92400" cy="411825"/>
          </a:xfrm>
        </p:grpSpPr>
        <p:cxnSp>
          <p:nvCxnSpPr>
            <p:cNvPr id="681" name="Google Shape;681;p6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82" name="Google Shape;682;p6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67"/>
          <p:cNvGrpSpPr/>
          <p:nvPr/>
        </p:nvGrpSpPr>
        <p:grpSpPr>
          <a:xfrm rot="10800000">
            <a:off x="2296375" y="3339567"/>
            <a:ext cx="92400" cy="411825"/>
            <a:chOff x="2070100" y="2563700"/>
            <a:chExt cx="92400" cy="411825"/>
          </a:xfrm>
        </p:grpSpPr>
        <p:cxnSp>
          <p:nvCxnSpPr>
            <p:cNvPr id="684" name="Google Shape;684;p67"/>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85" name="Google Shape;685;p6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67"/>
          <p:cNvGrpSpPr/>
          <p:nvPr/>
        </p:nvGrpSpPr>
        <p:grpSpPr>
          <a:xfrm>
            <a:off x="3747175" y="3060165"/>
            <a:ext cx="92400" cy="411825"/>
            <a:chOff x="845575" y="2563700"/>
            <a:chExt cx="92400" cy="411825"/>
          </a:xfrm>
        </p:grpSpPr>
        <p:cxnSp>
          <p:nvCxnSpPr>
            <p:cNvPr id="687" name="Google Shape;687;p6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88" name="Google Shape;688;p6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67"/>
          <p:cNvGrpSpPr/>
          <p:nvPr/>
        </p:nvGrpSpPr>
        <p:grpSpPr>
          <a:xfrm rot="10800000">
            <a:off x="5197975" y="3339567"/>
            <a:ext cx="92400" cy="411825"/>
            <a:chOff x="2070100" y="2563700"/>
            <a:chExt cx="92400" cy="411825"/>
          </a:xfrm>
        </p:grpSpPr>
        <p:cxnSp>
          <p:nvCxnSpPr>
            <p:cNvPr id="690" name="Google Shape;690;p67"/>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91" name="Google Shape;691;p6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67"/>
          <p:cNvGrpSpPr/>
          <p:nvPr/>
        </p:nvGrpSpPr>
        <p:grpSpPr>
          <a:xfrm>
            <a:off x="6648775" y="3060165"/>
            <a:ext cx="92400" cy="411825"/>
            <a:chOff x="845575" y="2563700"/>
            <a:chExt cx="92400" cy="411825"/>
          </a:xfrm>
        </p:grpSpPr>
        <p:cxnSp>
          <p:nvCxnSpPr>
            <p:cNvPr id="693" name="Google Shape;693;p6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94" name="Google Shape;694;p6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8"/>
          <p:cNvSpPr txBox="1"/>
          <p:nvPr>
            <p:ph type="title"/>
          </p:nvPr>
        </p:nvSpPr>
        <p:spPr>
          <a:xfrm>
            <a:off x="721225" y="1124075"/>
            <a:ext cx="66321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Proposition chiffrée préliminaire</a:t>
            </a:r>
            <a:endParaRPr/>
          </a:p>
        </p:txBody>
      </p:sp>
      <p:graphicFrame>
        <p:nvGraphicFramePr>
          <p:cNvPr id="700" name="Google Shape;700;p68"/>
          <p:cNvGraphicFramePr/>
          <p:nvPr/>
        </p:nvGraphicFramePr>
        <p:xfrm>
          <a:off x="833775" y="2110425"/>
          <a:ext cx="3000000" cy="3000000"/>
        </p:xfrm>
        <a:graphic>
          <a:graphicData uri="http://schemas.openxmlformats.org/drawingml/2006/table">
            <a:tbl>
              <a:tblPr>
                <a:noFill/>
                <a:tableStyleId>{C4F587BA-F6B6-4167-BBD3-91DF81C441F2}</a:tableStyleId>
              </a:tblPr>
              <a:tblGrid>
                <a:gridCol w="3559975"/>
                <a:gridCol w="3559975"/>
              </a:tblGrid>
              <a:tr h="346650">
                <a:tc>
                  <a:txBody>
                    <a:bodyPr/>
                    <a:lstStyle/>
                    <a:p>
                      <a:pPr indent="0" lvl="0" marL="0" rtl="0" algn="l">
                        <a:spcBef>
                          <a:spcPts val="0"/>
                        </a:spcBef>
                        <a:spcAft>
                          <a:spcPts val="0"/>
                        </a:spcAft>
                        <a:buNone/>
                      </a:pPr>
                      <a:r>
                        <a:t/>
                      </a:r>
                      <a:endParaRPr b="1" sz="1100"/>
                    </a:p>
                  </a:txBody>
                  <a:tcPr marT="91425" marB="91425" marR="91425" marL="91425" anchor="ctr"/>
                </a:tc>
                <a:tc>
                  <a:txBody>
                    <a:bodyPr/>
                    <a:lstStyle/>
                    <a:p>
                      <a:pPr indent="0" lvl="0" marL="0" rtl="0" algn="r">
                        <a:spcBef>
                          <a:spcPts val="0"/>
                        </a:spcBef>
                        <a:spcAft>
                          <a:spcPts val="0"/>
                        </a:spcAft>
                        <a:buNone/>
                      </a:pPr>
                      <a:r>
                        <a:rPr b="1" lang="fr" sz="1100"/>
                        <a:t>Sous total (HT)</a:t>
                      </a:r>
                      <a:endParaRPr b="1" sz="1100"/>
                    </a:p>
                  </a:txBody>
                  <a:tcPr marT="91425" marB="91425" marR="91425" marL="91425" anchor="ctr"/>
                </a:tc>
              </a:tr>
              <a:tr h="296500">
                <a:tc>
                  <a:txBody>
                    <a:bodyPr/>
                    <a:lstStyle/>
                    <a:p>
                      <a:pPr indent="0" lvl="0" marL="0" rtl="0" algn="l">
                        <a:spcBef>
                          <a:spcPts val="0"/>
                        </a:spcBef>
                        <a:spcAft>
                          <a:spcPts val="0"/>
                        </a:spcAft>
                        <a:buNone/>
                      </a:pPr>
                      <a:r>
                        <a:rPr lang="fr" sz="1100"/>
                        <a:t>Maîtrise</a:t>
                      </a:r>
                      <a:r>
                        <a:rPr lang="fr" sz="1100"/>
                        <a:t> d’ouvrage</a:t>
                      </a:r>
                      <a:endParaRPr sz="1100"/>
                    </a:p>
                  </a:txBody>
                  <a:tcPr marT="91425" marB="91425" marR="91425" marL="91425" anchor="ctr"/>
                </a:tc>
                <a:tc>
                  <a:txBody>
                    <a:bodyPr/>
                    <a:lstStyle/>
                    <a:p>
                      <a:pPr indent="0" lvl="0" marL="0" rtl="0" algn="r">
                        <a:spcBef>
                          <a:spcPts val="0"/>
                        </a:spcBef>
                        <a:spcAft>
                          <a:spcPts val="0"/>
                        </a:spcAft>
                        <a:buNone/>
                      </a:pPr>
                      <a:r>
                        <a:rPr lang="fr" sz="1100"/>
                        <a:t>6930€</a:t>
                      </a:r>
                      <a:endParaRPr sz="1100"/>
                    </a:p>
                  </a:txBody>
                  <a:tcPr marT="91425" marB="91425" marR="91425" marL="91425" anchor="ctr"/>
                </a:tc>
              </a:tr>
              <a:tr h="378300">
                <a:tc>
                  <a:txBody>
                    <a:bodyPr/>
                    <a:lstStyle/>
                    <a:p>
                      <a:pPr indent="0" lvl="0" marL="0" rtl="0" algn="l">
                        <a:spcBef>
                          <a:spcPts val="0"/>
                        </a:spcBef>
                        <a:spcAft>
                          <a:spcPts val="0"/>
                        </a:spcAft>
                        <a:buNone/>
                      </a:pPr>
                      <a:r>
                        <a:rPr lang="fr" sz="1100"/>
                        <a:t>Conception</a:t>
                      </a:r>
                      <a:endParaRPr sz="1100"/>
                    </a:p>
                  </a:txBody>
                  <a:tcPr marT="91425" marB="91425" marR="91425" marL="91425" anchor="ctr"/>
                </a:tc>
                <a:tc>
                  <a:txBody>
                    <a:bodyPr/>
                    <a:lstStyle/>
                    <a:p>
                      <a:pPr indent="0" lvl="0" marL="0" rtl="0" algn="r">
                        <a:spcBef>
                          <a:spcPts val="0"/>
                        </a:spcBef>
                        <a:spcAft>
                          <a:spcPts val="0"/>
                        </a:spcAft>
                        <a:buNone/>
                      </a:pPr>
                      <a:r>
                        <a:rPr lang="fr" sz="1100"/>
                        <a:t>18943€</a:t>
                      </a:r>
                      <a:endParaRPr sz="1100"/>
                    </a:p>
                  </a:txBody>
                  <a:tcPr marT="91425" marB="91425" marR="91425" marL="91425" anchor="ctr"/>
                </a:tc>
              </a:tr>
              <a:tr h="273225">
                <a:tc>
                  <a:txBody>
                    <a:bodyPr/>
                    <a:lstStyle/>
                    <a:p>
                      <a:pPr indent="0" lvl="0" marL="0" rtl="0" algn="l">
                        <a:spcBef>
                          <a:spcPts val="0"/>
                        </a:spcBef>
                        <a:spcAft>
                          <a:spcPts val="0"/>
                        </a:spcAft>
                        <a:buNone/>
                      </a:pPr>
                      <a:r>
                        <a:rPr lang="fr" sz="1100"/>
                        <a:t>Développement</a:t>
                      </a:r>
                      <a:endParaRPr sz="1100"/>
                    </a:p>
                  </a:txBody>
                  <a:tcPr marT="91425" marB="91425" marR="91425" marL="91425" anchor="ctr"/>
                </a:tc>
                <a:tc>
                  <a:txBody>
                    <a:bodyPr/>
                    <a:lstStyle/>
                    <a:p>
                      <a:pPr indent="0" lvl="0" marL="0" rtl="0" algn="r">
                        <a:spcBef>
                          <a:spcPts val="0"/>
                        </a:spcBef>
                        <a:spcAft>
                          <a:spcPts val="0"/>
                        </a:spcAft>
                        <a:buNone/>
                      </a:pPr>
                      <a:r>
                        <a:rPr lang="fr" sz="1100"/>
                        <a:t>14398€</a:t>
                      </a:r>
                      <a:endParaRPr sz="1100"/>
                    </a:p>
                  </a:txBody>
                  <a:tcPr marT="91425" marB="91425" marR="91425" marL="91425" anchor="ctr"/>
                </a:tc>
              </a:tr>
              <a:tr h="246900">
                <a:tc>
                  <a:txBody>
                    <a:bodyPr/>
                    <a:lstStyle/>
                    <a:p>
                      <a:pPr indent="0" lvl="0" marL="0" rtl="0" algn="l">
                        <a:spcBef>
                          <a:spcPts val="0"/>
                        </a:spcBef>
                        <a:spcAft>
                          <a:spcPts val="0"/>
                        </a:spcAft>
                        <a:buNone/>
                      </a:pPr>
                      <a:r>
                        <a:rPr lang="fr" sz="1100"/>
                        <a:t>Déploiement</a:t>
                      </a:r>
                      <a:endParaRPr sz="1100"/>
                    </a:p>
                  </a:txBody>
                  <a:tcPr marT="91425" marB="91425" marR="91425" marL="91425" anchor="ctr"/>
                </a:tc>
                <a:tc>
                  <a:txBody>
                    <a:bodyPr/>
                    <a:lstStyle/>
                    <a:p>
                      <a:pPr indent="0" lvl="0" marL="0" rtl="0" algn="r">
                        <a:spcBef>
                          <a:spcPts val="0"/>
                        </a:spcBef>
                        <a:spcAft>
                          <a:spcPts val="0"/>
                        </a:spcAft>
                        <a:buNone/>
                      </a:pPr>
                      <a:r>
                        <a:rPr lang="fr" sz="1100"/>
                        <a:t>7403€</a:t>
                      </a:r>
                      <a:endParaRPr sz="1100"/>
                    </a:p>
                  </a:txBody>
                  <a:tcPr marT="91425" marB="91425" marR="91425" marL="91425" anchor="ctr"/>
                </a:tc>
              </a:tr>
              <a:tr h="273475">
                <a:tc>
                  <a:txBody>
                    <a:bodyPr/>
                    <a:lstStyle/>
                    <a:p>
                      <a:pPr indent="0" lvl="0" marL="0" rtl="0" algn="l">
                        <a:spcBef>
                          <a:spcPts val="0"/>
                        </a:spcBef>
                        <a:spcAft>
                          <a:spcPts val="0"/>
                        </a:spcAft>
                        <a:buNone/>
                      </a:pPr>
                      <a:r>
                        <a:rPr b="1" lang="fr" sz="1100"/>
                        <a:t>TOTAL</a:t>
                      </a:r>
                      <a:endParaRPr b="1" sz="1100"/>
                    </a:p>
                  </a:txBody>
                  <a:tcPr marT="91425" marB="91425" marR="91425" marL="91425">
                    <a:solidFill>
                      <a:schemeClr val="dk1"/>
                    </a:solidFill>
                  </a:tcPr>
                </a:tc>
                <a:tc>
                  <a:txBody>
                    <a:bodyPr/>
                    <a:lstStyle/>
                    <a:p>
                      <a:pPr indent="0" lvl="0" marL="0" rtl="0" algn="r">
                        <a:spcBef>
                          <a:spcPts val="0"/>
                        </a:spcBef>
                        <a:spcAft>
                          <a:spcPts val="0"/>
                        </a:spcAft>
                        <a:buNone/>
                      </a:pPr>
                      <a:r>
                        <a:rPr lang="fr" sz="1100"/>
                        <a:t>47647 € </a:t>
                      </a:r>
                      <a:endParaRPr sz="1100"/>
                    </a:p>
                  </a:txBody>
                  <a:tcPr marT="91425" marB="91425" marR="91425" marL="91425" anchor="ctr">
                    <a:solidFill>
                      <a:schemeClr val="dk1"/>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4800">
                <a:solidFill>
                  <a:srgbClr val="000000"/>
                </a:solidFill>
              </a:rPr>
              <a:t>Merci de votre attention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 outil centralisé de vos données via un langage de programmation accessible</a:t>
            </a:r>
            <a:endParaRPr/>
          </a:p>
        </p:txBody>
      </p:sp>
      <p:sp>
        <p:nvSpPr>
          <p:cNvPr id="205" name="Google Shape;205;p23"/>
          <p:cNvSpPr txBox="1"/>
          <p:nvPr>
            <p:ph idx="1" type="body"/>
          </p:nvPr>
        </p:nvSpPr>
        <p:spPr>
          <a:xfrm>
            <a:off x="819350" y="2520375"/>
            <a:ext cx="3752700" cy="1326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sz="1100"/>
              <a:t>utilisation de Python</a:t>
            </a:r>
            <a:r>
              <a:rPr lang="fr" sz="1100"/>
              <a:t> </a:t>
            </a:r>
            <a:r>
              <a:rPr lang="fr" sz="1100"/>
              <a:t>et SQL pour gérer les données</a:t>
            </a:r>
            <a:endParaRPr sz="1100"/>
          </a:p>
          <a:p>
            <a:pPr indent="-298450" lvl="0" marL="457200" rtl="0" algn="l">
              <a:spcBef>
                <a:spcPts val="0"/>
              </a:spcBef>
              <a:spcAft>
                <a:spcPts val="0"/>
              </a:spcAft>
              <a:buSzPts val="1100"/>
              <a:buChar char="-"/>
            </a:pPr>
            <a:r>
              <a:rPr lang="fr" sz="1100"/>
              <a:t>un fichier unique central </a:t>
            </a:r>
            <a:endParaRPr sz="1100"/>
          </a:p>
          <a:p>
            <a:pPr indent="-298450" lvl="0" marL="457200" rtl="0" algn="l">
              <a:spcBef>
                <a:spcPts val="0"/>
              </a:spcBef>
              <a:spcAft>
                <a:spcPts val="0"/>
              </a:spcAft>
              <a:buSzPts val="1100"/>
              <a:buChar char="-"/>
            </a:pPr>
            <a:r>
              <a:rPr lang="fr" sz="1100"/>
              <a:t>utilisation de Jupyter et seaborn pour visualiser la donnée</a:t>
            </a:r>
            <a:endParaRPr sz="1100"/>
          </a:p>
          <a:p>
            <a:pPr indent="-298450" lvl="0" marL="457200" rtl="0" algn="l">
              <a:spcBef>
                <a:spcPts val="0"/>
              </a:spcBef>
              <a:spcAft>
                <a:spcPts val="0"/>
              </a:spcAft>
              <a:buSzPts val="1100"/>
              <a:buChar char="-"/>
            </a:pPr>
            <a:r>
              <a:rPr lang="fr" sz="1100"/>
              <a:t>une solution qui se concentre sur l’autonomie des différents acteurs et se concentre sur la visualisation des KPI</a:t>
            </a:r>
            <a:endParaRPr sz="1100"/>
          </a:p>
        </p:txBody>
      </p:sp>
      <p:pic>
        <p:nvPicPr>
          <p:cNvPr id="206" name="Google Shape;206;p23"/>
          <p:cNvPicPr preferRelativeResize="0"/>
          <p:nvPr/>
        </p:nvPicPr>
        <p:blipFill>
          <a:blip r:embed="rId3">
            <a:alphaModFix/>
          </a:blip>
          <a:stretch>
            <a:fillRect/>
          </a:stretch>
        </p:blipFill>
        <p:spPr>
          <a:xfrm>
            <a:off x="4776270" y="2250000"/>
            <a:ext cx="4367731" cy="2893499"/>
          </a:xfrm>
          <a:prstGeom prst="rect">
            <a:avLst/>
          </a:prstGeom>
          <a:noFill/>
          <a:ln>
            <a:noFill/>
          </a:ln>
        </p:spPr>
      </p:pic>
      <p:sp>
        <p:nvSpPr>
          <p:cNvPr id="207" name="Google Shape;207;p23"/>
          <p:cNvSpPr txBox="1"/>
          <p:nvPr>
            <p:ph idx="4294967295" type="subTitle"/>
          </p:nvPr>
        </p:nvSpPr>
        <p:spPr>
          <a:xfrm>
            <a:off x="721225" y="8549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800"/>
              <a:t>Notre solution</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687875" y="2571750"/>
            <a:ext cx="5203200" cy="98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Gérer le projet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Pourquoi utiliser un outil de gestion de projets</a:t>
            </a:r>
            <a:endParaRPr/>
          </a:p>
        </p:txBody>
      </p:sp>
      <p:sp>
        <p:nvSpPr>
          <p:cNvPr id="218" name="Google Shape;218;p25"/>
          <p:cNvSpPr txBox="1"/>
          <p:nvPr>
            <p:ph idx="1" type="body"/>
          </p:nvPr>
        </p:nvSpPr>
        <p:spPr>
          <a:xfrm>
            <a:off x="1278700" y="2643575"/>
            <a:ext cx="7139400" cy="206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solidFill>
                  <a:srgbClr val="323232"/>
                </a:solidFill>
                <a:highlight>
                  <a:srgbClr val="FFFFFF"/>
                </a:highlight>
              </a:rPr>
              <a:t>Un logiciel de conduite de projets permet de centraliser sur une plateforme accessible à tous les intervenants l’ensemble des informations nécessaires à la bonne réalisation des activités dans le respect des contraintes et des objectifs recherchés.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729450" y="1318650"/>
            <a:ext cx="76887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enjeux de la gestion de projets</a:t>
            </a:r>
            <a:endParaRPr/>
          </a:p>
        </p:txBody>
      </p:sp>
      <p:sp>
        <p:nvSpPr>
          <p:cNvPr id="224" name="Google Shape;224;p26"/>
          <p:cNvSpPr txBox="1"/>
          <p:nvPr>
            <p:ph idx="1" type="body"/>
          </p:nvPr>
        </p:nvSpPr>
        <p:spPr>
          <a:xfrm>
            <a:off x="1278700" y="2140725"/>
            <a:ext cx="7139400" cy="20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150">
                <a:solidFill>
                  <a:srgbClr val="323232"/>
                </a:solidFill>
                <a:highlight>
                  <a:srgbClr val="FFFFFF"/>
                </a:highlight>
              </a:rPr>
              <a:t>La conduite de projets est un processus qui peut se résumer de la manière suivante :</a:t>
            </a:r>
            <a:endParaRPr sz="1150">
              <a:solidFill>
                <a:srgbClr val="323232"/>
              </a:solidFill>
              <a:highlight>
                <a:srgbClr val="FFFFFF"/>
              </a:highlight>
            </a:endParaRPr>
          </a:p>
          <a:p>
            <a:pPr indent="-301625" lvl="0" marL="457200" rtl="0" algn="l">
              <a:spcBef>
                <a:spcPts val="800"/>
              </a:spcBef>
              <a:spcAft>
                <a:spcPts val="0"/>
              </a:spcAft>
              <a:buClr>
                <a:srgbClr val="323232"/>
              </a:buClr>
              <a:buSzPts val="1150"/>
              <a:buFont typeface="Lato"/>
              <a:buChar char="●"/>
            </a:pPr>
            <a:r>
              <a:rPr lang="fr" sz="1150">
                <a:solidFill>
                  <a:srgbClr val="323232"/>
                </a:solidFill>
                <a:highlight>
                  <a:srgbClr val="FFFFFF"/>
                </a:highlight>
              </a:rPr>
              <a:t>évaluation et priorisation des projets</a:t>
            </a:r>
            <a:endParaRPr sz="1150">
              <a:solidFill>
                <a:srgbClr val="323232"/>
              </a:solidFill>
              <a:highlight>
                <a:srgbClr val="FFFFFF"/>
              </a:highlight>
            </a:endParaRPr>
          </a:p>
          <a:p>
            <a:pPr indent="-301625" lvl="0" marL="457200" rtl="0" algn="l">
              <a:spcBef>
                <a:spcPts val="0"/>
              </a:spcBef>
              <a:spcAft>
                <a:spcPts val="0"/>
              </a:spcAft>
              <a:buClr>
                <a:srgbClr val="323232"/>
              </a:buClr>
              <a:buSzPts val="1150"/>
              <a:buFont typeface="Lato"/>
              <a:buChar char="●"/>
            </a:pPr>
            <a:r>
              <a:rPr lang="fr" sz="1150">
                <a:solidFill>
                  <a:srgbClr val="323232"/>
                </a:solidFill>
                <a:highlight>
                  <a:srgbClr val="FFFFFF"/>
                </a:highlight>
              </a:rPr>
              <a:t>identification des tâches, évaluation des temps et des moyens</a:t>
            </a:r>
            <a:endParaRPr sz="1150">
              <a:solidFill>
                <a:srgbClr val="323232"/>
              </a:solidFill>
              <a:highlight>
                <a:srgbClr val="FFFFFF"/>
              </a:highlight>
            </a:endParaRPr>
          </a:p>
          <a:p>
            <a:pPr indent="-301625" lvl="0" marL="457200" rtl="0" algn="l">
              <a:spcBef>
                <a:spcPts val="0"/>
              </a:spcBef>
              <a:spcAft>
                <a:spcPts val="0"/>
              </a:spcAft>
              <a:buClr>
                <a:srgbClr val="323232"/>
              </a:buClr>
              <a:buSzPts val="1150"/>
              <a:buFont typeface="Lato"/>
              <a:buChar char="●"/>
            </a:pPr>
            <a:r>
              <a:rPr lang="fr" sz="1150">
                <a:solidFill>
                  <a:srgbClr val="323232"/>
                </a:solidFill>
                <a:highlight>
                  <a:srgbClr val="FFFFFF"/>
                </a:highlight>
              </a:rPr>
              <a:t>organisation des ressources en fonction de la charge ou des priorités</a:t>
            </a:r>
            <a:endParaRPr sz="1150">
              <a:solidFill>
                <a:srgbClr val="323232"/>
              </a:solidFill>
              <a:highlight>
                <a:srgbClr val="FFFFFF"/>
              </a:highlight>
            </a:endParaRPr>
          </a:p>
          <a:p>
            <a:pPr indent="-301625" lvl="0" marL="457200" rtl="0" algn="l">
              <a:spcBef>
                <a:spcPts val="0"/>
              </a:spcBef>
              <a:spcAft>
                <a:spcPts val="0"/>
              </a:spcAft>
              <a:buClr>
                <a:srgbClr val="323232"/>
              </a:buClr>
              <a:buSzPts val="1150"/>
              <a:buFont typeface="Lato"/>
              <a:buChar char="●"/>
            </a:pPr>
            <a:r>
              <a:rPr lang="fr" sz="1150">
                <a:solidFill>
                  <a:srgbClr val="323232"/>
                </a:solidFill>
                <a:highlight>
                  <a:srgbClr val="FFFFFF"/>
                </a:highlight>
              </a:rPr>
              <a:t>affectation, planification et réalisation des tâches</a:t>
            </a:r>
            <a:endParaRPr sz="1150">
              <a:solidFill>
                <a:srgbClr val="323232"/>
              </a:solidFill>
              <a:highlight>
                <a:srgbClr val="FFFFFF"/>
              </a:highlight>
            </a:endParaRPr>
          </a:p>
          <a:p>
            <a:pPr indent="-301625" lvl="0" marL="457200" rtl="0" algn="l">
              <a:spcBef>
                <a:spcPts val="0"/>
              </a:spcBef>
              <a:spcAft>
                <a:spcPts val="0"/>
              </a:spcAft>
              <a:buClr>
                <a:srgbClr val="323232"/>
              </a:buClr>
              <a:buSzPts val="1150"/>
              <a:buFont typeface="Lato"/>
              <a:buChar char="●"/>
            </a:pPr>
            <a:r>
              <a:rPr lang="fr" sz="1150">
                <a:solidFill>
                  <a:srgbClr val="323232"/>
                </a:solidFill>
                <a:highlight>
                  <a:srgbClr val="FFFFFF"/>
                </a:highlight>
              </a:rPr>
              <a:t>suivi en temps réel de l’avancement et réajustement des moyens ou des délais</a:t>
            </a:r>
            <a:endParaRPr sz="1150">
              <a:solidFill>
                <a:srgbClr val="323232"/>
              </a:solidFill>
              <a:highlight>
                <a:srgbClr val="FFFFFF"/>
              </a:highlight>
            </a:endParaRPr>
          </a:p>
          <a:p>
            <a:pPr indent="-301625" lvl="0" marL="457200" rtl="0" algn="l">
              <a:spcBef>
                <a:spcPts val="0"/>
              </a:spcBef>
              <a:spcAft>
                <a:spcPts val="0"/>
              </a:spcAft>
              <a:buClr>
                <a:srgbClr val="323232"/>
              </a:buClr>
              <a:buSzPts val="1150"/>
              <a:buFont typeface="Lato"/>
              <a:buChar char="●"/>
            </a:pPr>
            <a:r>
              <a:rPr lang="fr" sz="1150">
                <a:solidFill>
                  <a:srgbClr val="323232"/>
                </a:solidFill>
                <a:highlight>
                  <a:srgbClr val="FFFFFF"/>
                </a:highlight>
              </a:rPr>
              <a:t>mesure de la rentabilité et analyse des écarts avec le prévisionnel</a:t>
            </a:r>
            <a:endParaRPr sz="1150">
              <a:solidFill>
                <a:srgbClr val="323232"/>
              </a:solidFill>
              <a:highlight>
                <a:srgbClr val="FFFFFF"/>
              </a:highlight>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